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86" r:id="rId3"/>
    <p:sldId id="374" r:id="rId4"/>
    <p:sldId id="316" r:id="rId5"/>
    <p:sldId id="339" r:id="rId6"/>
    <p:sldId id="338" r:id="rId7"/>
    <p:sldId id="340" r:id="rId8"/>
    <p:sldId id="375" r:id="rId9"/>
    <p:sldId id="342" r:id="rId10"/>
    <p:sldId id="343" r:id="rId11"/>
    <p:sldId id="341" r:id="rId12"/>
    <p:sldId id="345" r:id="rId13"/>
    <p:sldId id="344" r:id="rId14"/>
    <p:sldId id="346" r:id="rId15"/>
    <p:sldId id="347" r:id="rId16"/>
    <p:sldId id="348" r:id="rId17"/>
    <p:sldId id="349" r:id="rId18"/>
    <p:sldId id="350" r:id="rId19"/>
    <p:sldId id="330" r:id="rId20"/>
    <p:sldId id="335" r:id="rId21"/>
    <p:sldId id="336" r:id="rId22"/>
    <p:sldId id="334" r:id="rId23"/>
    <p:sldId id="331" r:id="rId24"/>
    <p:sldId id="351" r:id="rId25"/>
    <p:sldId id="377" r:id="rId26"/>
    <p:sldId id="332" r:id="rId27"/>
    <p:sldId id="30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ng Rui" initials="KR" lastIdx="2" clrIdx="0">
    <p:extLst>
      <p:ext uri="{19B8F6BF-5375-455C-9EA6-DF929625EA0E}">
        <p15:presenceInfo xmlns:p15="http://schemas.microsoft.com/office/powerpoint/2012/main" userId="38de5215bd1b5d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0D5267"/>
    <a:srgbClr val="157E9F"/>
    <a:srgbClr val="80ABB8"/>
    <a:srgbClr val="1BA0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9282" autoAdjust="0"/>
  </p:normalViewPr>
  <p:slideViewPr>
    <p:cSldViewPr snapToGrid="0">
      <p:cViewPr varScale="1">
        <p:scale>
          <a:sx n="101" d="100"/>
          <a:sy n="101" d="100"/>
        </p:scale>
        <p:origin x="990" y="114"/>
      </p:cViewPr>
      <p:guideLst>
        <p:guide orient="horz" pos="2160"/>
        <p:guide pos="3840"/>
      </p:guideLst>
    </p:cSldViewPr>
  </p:slideViewPr>
  <p:notesTextViewPr>
    <p:cViewPr>
      <p:scale>
        <a:sx n="150" d="100"/>
        <a:sy n="150" d="100"/>
      </p:scale>
      <p:origin x="0" y="0"/>
    </p:cViewPr>
  </p:notesTextViewPr>
  <p:sorterViewPr>
    <p:cViewPr>
      <p:scale>
        <a:sx n="66" d="100"/>
        <a:sy n="66" d="100"/>
      </p:scale>
      <p:origin x="0" y="-29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6AAF-12A8-4624-8EDF-DCD94EB31EC8}" type="datetimeFigureOut">
              <a:rPr lang="zh-CN" altLang="en-US" smtClean="0"/>
              <a:t>2024/5/20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01410-6C15-4D5A-8C58-45F0BF97249F}" type="slidenum">
              <a:rPr lang="zh-CN" altLang="en-US" smtClean="0"/>
              <a:t>‹#›</a:t>
            </a:fld>
            <a:endParaRPr lang="zh-CN" altLang="en-US"/>
          </a:p>
        </p:txBody>
      </p:sp>
    </p:spTree>
    <p:extLst>
      <p:ext uri="{BB962C8B-B14F-4D97-AF65-F5344CB8AC3E}">
        <p14:creationId xmlns:p14="http://schemas.microsoft.com/office/powerpoint/2010/main" val="3585133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101410-6C15-4D5A-8C58-45F0BF97249F}" type="slidenum">
              <a:rPr lang="zh-CN" altLang="en-US" smtClean="0"/>
              <a:t>1</a:t>
            </a:fld>
            <a:endParaRPr lang="zh-CN" altLang="en-US"/>
          </a:p>
        </p:txBody>
      </p:sp>
    </p:spTree>
    <p:extLst>
      <p:ext uri="{BB962C8B-B14F-4D97-AF65-F5344CB8AC3E}">
        <p14:creationId xmlns:p14="http://schemas.microsoft.com/office/powerpoint/2010/main" val="448249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随着围压增大平衡时间加快，这是因为</a:t>
            </a:r>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10</a:t>
            </a:fld>
            <a:endParaRPr lang="zh-CN" altLang="en-US"/>
          </a:p>
        </p:txBody>
      </p:sp>
    </p:spTree>
    <p:extLst>
      <p:ext uri="{BB962C8B-B14F-4D97-AF65-F5344CB8AC3E}">
        <p14:creationId xmlns:p14="http://schemas.microsoft.com/office/powerpoint/2010/main" val="3803821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11</a:t>
            </a:fld>
            <a:endParaRPr lang="zh-CN" altLang="en-US"/>
          </a:p>
        </p:txBody>
      </p:sp>
    </p:spTree>
    <p:extLst>
      <p:ext uri="{BB962C8B-B14F-4D97-AF65-F5344CB8AC3E}">
        <p14:creationId xmlns:p14="http://schemas.microsoft.com/office/powerpoint/2010/main" val="975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时也进行了围压为</a:t>
            </a:r>
            <a:r>
              <a:rPr lang="en-US" altLang="zh-CN" sz="1800" dirty="0">
                <a:effectLst/>
                <a:latin typeface="Times New Roman" panose="02020603050405020304" pitchFamily="18" charset="0"/>
                <a:ea typeface="宋体" panose="02010600030101010101" pitchFamily="2" charset="-122"/>
              </a:rPr>
              <a:t>4 MPa</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，孔压为</a:t>
            </a:r>
            <a:r>
              <a:rPr lang="en-US" altLang="zh-CN" sz="1800" dirty="0">
                <a:effectLst/>
                <a:latin typeface="Times New Roman" panose="02020603050405020304" pitchFamily="18" charset="0"/>
                <a:ea typeface="宋体" panose="02010600030101010101" pitchFamily="2" charset="-122"/>
              </a:rPr>
              <a:t>1MPa</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的渗透率测量如图</a:t>
            </a:r>
            <a:r>
              <a:rPr lang="en-US" altLang="zh-CN" sz="1800" dirty="0">
                <a:effectLst/>
                <a:latin typeface="Times New Roman" panose="02020603050405020304" pitchFamily="18" charset="0"/>
                <a:ea typeface="宋体" panose="02010600030101010101" pitchFamily="2" charset="-122"/>
              </a:rPr>
              <a:t>3-8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所示，从不同样品的渗透率数据点分布可以得知，岩石样本的渗透率随着深度的增加而降低。在最浅的深度观察到的渗透率最高。这表明离地表较近的岩石断裂较多或孔隙较大，气体流动较容易，根据现场地质资料推测为泥岩层，而深度较大的岩石可能较为致密或断裂较少，导致渗透率较低，推测为致密砂岩层。</a:t>
            </a:r>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12</a:t>
            </a:fld>
            <a:endParaRPr lang="zh-CN" altLang="en-US"/>
          </a:p>
        </p:txBody>
      </p:sp>
    </p:spTree>
    <p:extLst>
      <p:ext uri="{BB962C8B-B14F-4D97-AF65-F5344CB8AC3E}">
        <p14:creationId xmlns:p14="http://schemas.microsoft.com/office/powerpoint/2010/main" val="3373562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将底板初始渗透率、泥岩层厚度、油型气储层初始压力以及是否存在地质构造作为关键影响参数，设置工作面距离</a:t>
            </a:r>
            <a:r>
              <a:rPr lang="en-US" altLang="zh-CN" sz="1800" dirty="0">
                <a:effectLst/>
                <a:latin typeface="Times New Roman" panose="02020603050405020304" pitchFamily="18" charset="0"/>
                <a:ea typeface="宋体" panose="02010600030101010101" pitchFamily="2" charset="-122"/>
              </a:rPr>
              <a:t>1m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 3m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5m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7m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为油型气监测点</a:t>
            </a:r>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13</a:t>
            </a:fld>
            <a:endParaRPr lang="zh-CN" altLang="en-US"/>
          </a:p>
        </p:txBody>
      </p:sp>
    </p:spTree>
    <p:extLst>
      <p:ext uri="{BB962C8B-B14F-4D97-AF65-F5344CB8AC3E}">
        <p14:creationId xmlns:p14="http://schemas.microsoft.com/office/powerpoint/2010/main" val="2251270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将底板初始渗透率、泥岩层厚度、油型气储层初始压力以及是否存在地质构造作为关键影响参数，设置工作面距离</a:t>
            </a:r>
            <a:r>
              <a:rPr lang="en-US" altLang="zh-CN" sz="1800" dirty="0">
                <a:effectLst/>
                <a:latin typeface="Times New Roman" panose="02020603050405020304" pitchFamily="18" charset="0"/>
                <a:ea typeface="宋体" panose="02010600030101010101" pitchFamily="2" charset="-122"/>
              </a:rPr>
              <a:t>1m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 3m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5m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7m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为油型气监测点</a:t>
            </a:r>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14</a:t>
            </a:fld>
            <a:endParaRPr lang="zh-CN" altLang="en-US"/>
          </a:p>
        </p:txBody>
      </p:sp>
    </p:spTree>
    <p:extLst>
      <p:ext uri="{BB962C8B-B14F-4D97-AF65-F5344CB8AC3E}">
        <p14:creationId xmlns:p14="http://schemas.microsoft.com/office/powerpoint/2010/main" val="2050889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将底板初始渗透率、泥岩层厚度、油型气储层初始压力以及是否存在地质构造作为关键影响参数，设置工作面距离</a:t>
            </a:r>
            <a:r>
              <a:rPr lang="en-US" altLang="zh-CN" sz="1800" dirty="0">
                <a:effectLst/>
                <a:latin typeface="Times New Roman" panose="02020603050405020304" pitchFamily="18" charset="0"/>
                <a:ea typeface="宋体" panose="02010600030101010101" pitchFamily="2" charset="-122"/>
              </a:rPr>
              <a:t>1m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 3m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5m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7m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为油型气监测点</a:t>
            </a:r>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15</a:t>
            </a:fld>
            <a:endParaRPr lang="zh-CN" altLang="en-US"/>
          </a:p>
        </p:txBody>
      </p:sp>
    </p:spTree>
    <p:extLst>
      <p:ext uri="{BB962C8B-B14F-4D97-AF65-F5344CB8AC3E}">
        <p14:creationId xmlns:p14="http://schemas.microsoft.com/office/powerpoint/2010/main" val="399175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将底板初始渗透率、泥岩层厚度、油型气储层初始压力以及是否存在地质构造作为关键影响参数，设置工作面距离</a:t>
            </a:r>
            <a:r>
              <a:rPr lang="en-US" altLang="zh-CN" sz="1800" dirty="0">
                <a:effectLst/>
                <a:latin typeface="Times New Roman" panose="02020603050405020304" pitchFamily="18" charset="0"/>
                <a:ea typeface="宋体" panose="02010600030101010101" pitchFamily="2" charset="-122"/>
              </a:rPr>
              <a:t>1m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 3m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5m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7m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为油型气监测点</a:t>
            </a:r>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16</a:t>
            </a:fld>
            <a:endParaRPr lang="zh-CN" altLang="en-US"/>
          </a:p>
        </p:txBody>
      </p:sp>
    </p:spTree>
    <p:extLst>
      <p:ext uri="{BB962C8B-B14F-4D97-AF65-F5344CB8AC3E}">
        <p14:creationId xmlns:p14="http://schemas.microsoft.com/office/powerpoint/2010/main" val="2003972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0" dirty="0">
                <a:effectLst/>
                <a:latin typeface="宋体" panose="02010600030101010101" pitchFamily="2" charset="-122"/>
                <a:cs typeface="Times New Roman" panose="02020603050405020304" pitchFamily="18" charset="0"/>
              </a:rPr>
              <a:t>垂直叠加计算示意图</a:t>
            </a:r>
            <a:b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b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提出一个电性指标来表征掘进过程中底板岩层的动态稳定性</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17</a:t>
            </a:fld>
            <a:endParaRPr lang="zh-CN" altLang="en-US"/>
          </a:p>
        </p:txBody>
      </p:sp>
    </p:spTree>
    <p:extLst>
      <p:ext uri="{BB962C8B-B14F-4D97-AF65-F5344CB8AC3E}">
        <p14:creationId xmlns:p14="http://schemas.microsoft.com/office/powerpoint/2010/main" val="1711846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b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提出一个电性指标来表征掘进过程中底板岩层的动态稳定性</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18</a:t>
            </a:fld>
            <a:endParaRPr lang="zh-CN" altLang="en-US"/>
          </a:p>
        </p:txBody>
      </p:sp>
    </p:spTree>
    <p:extLst>
      <p:ext uri="{BB962C8B-B14F-4D97-AF65-F5344CB8AC3E}">
        <p14:creationId xmlns:p14="http://schemas.microsoft.com/office/powerpoint/2010/main" val="3185186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稳定性参数值通过计算底板的最大破坏深度值，根据电法探测获取可能存在的油型气区域即电阻率异常位置来对比修正，得出地层的稳定性参数值。</a:t>
            </a:r>
            <a:endPar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endParaRPr>
          </a:p>
          <a:p>
            <a:pPr indent="3048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渗透性参数值通过</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现场底板样品渗透率测试</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获取根据低渗、中渗、高渗进行划分取值。</a:t>
            </a:r>
            <a:endPar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endParaRPr>
          </a:p>
          <a:p>
            <a:pPr indent="3048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地质构造参数值根据实际</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地质勘探历史资料</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取</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或</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表示地质构造存在或不存在。</a:t>
            </a:r>
            <a:endPar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19</a:t>
            </a:fld>
            <a:endParaRPr lang="zh-CN" altLang="en-US"/>
          </a:p>
        </p:txBody>
      </p:sp>
    </p:spTree>
    <p:extLst>
      <p:ext uri="{BB962C8B-B14F-4D97-AF65-F5344CB8AC3E}">
        <p14:creationId xmlns:p14="http://schemas.microsoft.com/office/powerpoint/2010/main" val="2118286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101410-6C15-4D5A-8C58-45F0BF97249F}" type="slidenum">
              <a:rPr lang="zh-CN" altLang="en-US" smtClean="0"/>
              <a:t>2</a:t>
            </a:fld>
            <a:endParaRPr lang="zh-CN" altLang="en-US"/>
          </a:p>
        </p:txBody>
      </p:sp>
    </p:spTree>
    <p:extLst>
      <p:ext uri="{BB962C8B-B14F-4D97-AF65-F5344CB8AC3E}">
        <p14:creationId xmlns:p14="http://schemas.microsoft.com/office/powerpoint/2010/main" val="1458453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101410-6C15-4D5A-8C58-45F0BF97249F}" type="slidenum">
              <a:rPr lang="zh-CN" altLang="en-US" smtClean="0"/>
              <a:t>20</a:t>
            </a:fld>
            <a:endParaRPr lang="zh-CN" altLang="en-US"/>
          </a:p>
        </p:txBody>
      </p:sp>
    </p:spTree>
    <p:extLst>
      <p:ext uri="{BB962C8B-B14F-4D97-AF65-F5344CB8AC3E}">
        <p14:creationId xmlns:p14="http://schemas.microsoft.com/office/powerpoint/2010/main" val="464326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101410-6C15-4D5A-8C58-45F0BF97249F}" type="slidenum">
              <a:rPr lang="zh-CN" altLang="en-US" smtClean="0"/>
              <a:t>21</a:t>
            </a:fld>
            <a:endParaRPr lang="zh-CN" altLang="en-US"/>
          </a:p>
        </p:txBody>
      </p:sp>
    </p:spTree>
    <p:extLst>
      <p:ext uri="{BB962C8B-B14F-4D97-AF65-F5344CB8AC3E}">
        <p14:creationId xmlns:p14="http://schemas.microsoft.com/office/powerpoint/2010/main" val="309529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101410-6C15-4D5A-8C58-45F0BF97249F}" type="slidenum">
              <a:rPr lang="zh-CN" altLang="en-US" smtClean="0"/>
              <a:t>22</a:t>
            </a:fld>
            <a:endParaRPr lang="zh-CN" altLang="en-US"/>
          </a:p>
        </p:txBody>
      </p:sp>
    </p:spTree>
    <p:extLst>
      <p:ext uri="{BB962C8B-B14F-4D97-AF65-F5344CB8AC3E}">
        <p14:creationId xmlns:p14="http://schemas.microsoft.com/office/powerpoint/2010/main" val="3962709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23</a:t>
            </a:fld>
            <a:endParaRPr lang="zh-CN" altLang="en-US"/>
          </a:p>
        </p:txBody>
      </p:sp>
    </p:spTree>
    <p:extLst>
      <p:ext uri="{BB962C8B-B14F-4D97-AF65-F5344CB8AC3E}">
        <p14:creationId xmlns:p14="http://schemas.microsoft.com/office/powerpoint/2010/main" val="2793147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solidFill>
                  <a:schemeClr val="tx1">
                    <a:lumMod val="75000"/>
                    <a:lumOff val="25000"/>
                  </a:schemeClr>
                </a:solidFill>
                <a:latin typeface="黑体" panose="02010609060101010101" pitchFamily="49" charset="-122"/>
                <a:ea typeface="黑体" panose="02010609060101010101" pitchFamily="49" charset="-122"/>
              </a:rPr>
              <a:t>而且三个区域的油型气涌出危险性有明显区别，其中北二区域的危险性指标分布较集中，油型气涌出危险性相对较高，而且探测范围距离较近，危险性差别较小。在</a:t>
            </a:r>
            <a:r>
              <a:rPr lang="en-US" altLang="zh-CN" sz="1200" dirty="0">
                <a:solidFill>
                  <a:schemeClr val="tx1">
                    <a:lumMod val="75000"/>
                    <a:lumOff val="25000"/>
                  </a:schemeClr>
                </a:solidFill>
                <a:latin typeface="黑体" panose="02010609060101010101" pitchFamily="49" charset="-122"/>
                <a:ea typeface="黑体" panose="02010609060101010101" pitchFamily="49" charset="-122"/>
              </a:rPr>
              <a:t>215</a:t>
            </a:r>
            <a:r>
              <a:rPr lang="zh-CN" altLang="zh-CN" sz="1200" dirty="0">
                <a:solidFill>
                  <a:schemeClr val="tx1">
                    <a:lumMod val="75000"/>
                    <a:lumOff val="25000"/>
                  </a:schemeClr>
                </a:solidFill>
                <a:latin typeface="黑体" panose="02010609060101010101" pitchFamily="49" charset="-122"/>
                <a:ea typeface="黑体" panose="02010609060101010101" pitchFamily="49" charset="-122"/>
              </a:rPr>
              <a:t>巷道探测点较多，距离较远，所以探测的结果差别大，并且底板油型气钻孔的抽采纯量数据变化也大</a:t>
            </a:r>
            <a:r>
              <a:rPr lang="zh-CN" altLang="en-US" sz="1200" dirty="0">
                <a:solidFill>
                  <a:schemeClr val="tx1">
                    <a:lumMod val="75000"/>
                    <a:lumOff val="25000"/>
                  </a:schemeClr>
                </a:solidFill>
                <a:latin typeface="黑体" panose="02010609060101010101" pitchFamily="49" charset="-122"/>
                <a:ea typeface="黑体" panose="02010609060101010101" pitchFamily="49" charset="-122"/>
              </a:rPr>
              <a:t>，</a:t>
            </a:r>
            <a:r>
              <a:rPr lang="zh-CN" altLang="zh-CN" sz="1200" dirty="0">
                <a:solidFill>
                  <a:schemeClr val="tx1">
                    <a:lumMod val="75000"/>
                    <a:lumOff val="25000"/>
                  </a:schemeClr>
                </a:solidFill>
                <a:latin typeface="黑体" panose="02010609060101010101" pitchFamily="49" charset="-122"/>
                <a:ea typeface="黑体" panose="02010609060101010101" pitchFamily="49" charset="-122"/>
              </a:rPr>
              <a:t>个别区域的危险性较高，存在油型气的大量涌出危险。</a:t>
            </a:r>
            <a:r>
              <a:rPr lang="en-US" altLang="zh-CN" sz="1200" dirty="0">
                <a:solidFill>
                  <a:schemeClr val="tx1">
                    <a:lumMod val="75000"/>
                    <a:lumOff val="25000"/>
                  </a:schemeClr>
                </a:solidFill>
                <a:latin typeface="黑体" panose="02010609060101010101" pitchFamily="49" charset="-122"/>
                <a:ea typeface="黑体" panose="02010609060101010101" pitchFamily="49" charset="-122"/>
              </a:rPr>
              <a:t>413</a:t>
            </a:r>
            <a:r>
              <a:rPr lang="zh-CN" altLang="zh-CN" sz="1200" dirty="0">
                <a:solidFill>
                  <a:schemeClr val="tx1">
                    <a:lumMod val="75000"/>
                    <a:lumOff val="25000"/>
                  </a:schemeClr>
                </a:solidFill>
                <a:latin typeface="黑体" panose="02010609060101010101" pitchFamily="49" charset="-122"/>
                <a:ea typeface="黑体" panose="02010609060101010101" pitchFamily="49" charset="-122"/>
              </a:rPr>
              <a:t>巷道探测的危险性指标多数</a:t>
            </a:r>
            <a:r>
              <a:rPr lang="zh-CN" altLang="en-US" sz="1200" dirty="0">
                <a:solidFill>
                  <a:schemeClr val="tx1">
                    <a:lumMod val="75000"/>
                    <a:lumOff val="25000"/>
                  </a:schemeClr>
                </a:solidFill>
                <a:latin typeface="黑体" panose="02010609060101010101" pitchFamily="49" charset="-122"/>
                <a:ea typeface="黑体" panose="02010609060101010101" pitchFamily="49" charset="-122"/>
              </a:rPr>
              <a:t>偏</a:t>
            </a:r>
            <a:r>
              <a:rPr lang="zh-CN" altLang="zh-CN" sz="1200" dirty="0">
                <a:solidFill>
                  <a:schemeClr val="tx1">
                    <a:lumMod val="75000"/>
                    <a:lumOff val="25000"/>
                  </a:schemeClr>
                </a:solidFill>
                <a:latin typeface="黑体" panose="02010609060101010101" pitchFamily="49" charset="-122"/>
                <a:ea typeface="黑体" panose="02010609060101010101" pitchFamily="49" charset="-122"/>
              </a:rPr>
              <a:t>低，危险性较低。</a:t>
            </a:r>
            <a:endParaRPr lang="zh-CN" altLang="en-US" sz="1200" dirty="0">
              <a:solidFill>
                <a:schemeClr val="tx1">
                  <a:lumMod val="75000"/>
                  <a:lumOff val="25000"/>
                </a:schemeClr>
              </a:solidFill>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24</a:t>
            </a:fld>
            <a:endParaRPr lang="zh-CN" altLang="en-US"/>
          </a:p>
        </p:txBody>
      </p:sp>
    </p:spTree>
    <p:extLst>
      <p:ext uri="{BB962C8B-B14F-4D97-AF65-F5344CB8AC3E}">
        <p14:creationId xmlns:p14="http://schemas.microsoft.com/office/powerpoint/2010/main" val="2402080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ln/>
        </p:spPr>
      </p:sp>
      <p:sp>
        <p:nvSpPr>
          <p:cNvPr id="1198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latin typeface="Arial" panose="020B0604020202020204" pitchFamily="34" charset="0"/>
            </a:endParaRPr>
          </a:p>
        </p:txBody>
      </p:sp>
      <p:sp>
        <p:nvSpPr>
          <p:cNvPr id="1198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C44BD5-742C-4B8F-BBD6-36F43C8621B5}"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05017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101410-6C15-4D5A-8C58-45F0BF97249F}" type="slidenum">
              <a:rPr lang="zh-CN" altLang="en-US" smtClean="0"/>
              <a:t>26</a:t>
            </a:fld>
            <a:endParaRPr lang="zh-CN" altLang="en-US"/>
          </a:p>
        </p:txBody>
      </p:sp>
    </p:spTree>
    <p:extLst>
      <p:ext uri="{BB962C8B-B14F-4D97-AF65-F5344CB8AC3E}">
        <p14:creationId xmlns:p14="http://schemas.microsoft.com/office/powerpoint/2010/main" val="1152111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101410-6C15-4D5A-8C58-45F0BF97249F}" type="slidenum">
              <a:rPr lang="zh-CN" altLang="en-US" smtClean="0"/>
              <a:t>27</a:t>
            </a:fld>
            <a:endParaRPr lang="zh-CN" altLang="en-US"/>
          </a:p>
        </p:txBody>
      </p:sp>
    </p:spTree>
    <p:extLst>
      <p:ext uri="{BB962C8B-B14F-4D97-AF65-F5344CB8AC3E}">
        <p14:creationId xmlns:p14="http://schemas.microsoft.com/office/powerpoint/2010/main" val="3883091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ln/>
        </p:spPr>
      </p:sp>
      <p:sp>
        <p:nvSpPr>
          <p:cNvPr id="1198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latin typeface="Arial" panose="020B0604020202020204" pitchFamily="34" charset="0"/>
            </a:endParaRPr>
          </a:p>
        </p:txBody>
      </p:sp>
      <p:sp>
        <p:nvSpPr>
          <p:cNvPr id="1198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C44BD5-742C-4B8F-BBD6-36F43C8621B5}"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46947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伴随着煤矿</a:t>
            </a:r>
            <a:r>
              <a:rPr lang="zh-CN" altLang="en-US" b="0" i="0" dirty="0">
                <a:solidFill>
                  <a:srgbClr val="F73131"/>
                </a:solidFill>
                <a:effectLst/>
                <a:latin typeface="Arial" panose="020B0604020202020204" pitchFamily="34" charset="0"/>
              </a:rPr>
              <a:t>开采</a:t>
            </a:r>
            <a:r>
              <a:rPr lang="zh-CN" altLang="en-US" b="0" i="0" dirty="0">
                <a:solidFill>
                  <a:srgbClr val="333333"/>
                </a:solidFill>
                <a:effectLst/>
                <a:latin typeface="Arial" panose="020B0604020202020204" pitchFamily="34" charset="0"/>
              </a:rPr>
              <a:t>技术的不断发展</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中国煤矿开采由</a:t>
            </a:r>
            <a:r>
              <a:rPr lang="zh-CN" altLang="en-US" b="0" i="0" dirty="0">
                <a:solidFill>
                  <a:srgbClr val="F73131"/>
                </a:solidFill>
                <a:effectLst/>
                <a:latin typeface="Arial" panose="020B0604020202020204" pitchFamily="34" charset="0"/>
              </a:rPr>
              <a:t>浅部开采</a:t>
            </a:r>
            <a:r>
              <a:rPr lang="zh-CN" altLang="en-US" b="0" i="0" dirty="0">
                <a:solidFill>
                  <a:srgbClr val="333333"/>
                </a:solidFill>
                <a:effectLst/>
                <a:latin typeface="Arial" panose="020B0604020202020204" pitchFamily="34" charset="0"/>
              </a:rPr>
              <a:t>阶段逐渐趋向于</a:t>
            </a:r>
            <a:r>
              <a:rPr lang="zh-CN" altLang="en-US" b="0" i="0" dirty="0">
                <a:solidFill>
                  <a:srgbClr val="F73131"/>
                </a:solidFill>
                <a:effectLst/>
                <a:latin typeface="Arial" panose="020B0604020202020204" pitchFamily="34" charset="0"/>
              </a:rPr>
              <a:t>深部开采</a:t>
            </a:r>
            <a:r>
              <a:rPr lang="zh-CN" altLang="en-US" b="0" i="0" dirty="0">
                <a:solidFill>
                  <a:srgbClr val="333333"/>
                </a:solidFill>
                <a:effectLst/>
                <a:latin typeface="Arial" panose="020B0604020202020204" pitchFamily="34" charset="0"/>
              </a:rPr>
              <a:t>阶段</a:t>
            </a:r>
            <a:endParaRPr lang="en-US" altLang="zh-CN" dirty="0">
              <a:solidFill>
                <a:schemeClr val="tx1">
                  <a:lumMod val="75000"/>
                  <a:lumOff val="25000"/>
                </a:schemeClr>
              </a:solidFill>
              <a:latin typeface="微软雅黑" pitchFamily="34" charset="-122"/>
              <a:ea typeface="微软雅黑" pitchFamily="34" charset="-122"/>
            </a:endParaRPr>
          </a:p>
          <a:p>
            <a:r>
              <a:rPr lang="zh-CN" altLang="en-US" dirty="0">
                <a:solidFill>
                  <a:schemeClr val="tx1">
                    <a:lumMod val="75000"/>
                    <a:lumOff val="25000"/>
                  </a:schemeClr>
                </a:solidFill>
                <a:latin typeface="微软雅黑" pitchFamily="34" charset="-122"/>
                <a:ea typeface="微软雅黑" pitchFamily="34" charset="-122"/>
              </a:rPr>
              <a:t>异常涌出的瓦斯中不仅包括煤层气，也包括异常涌出的油型气</a:t>
            </a:r>
            <a:endParaRPr lang="en-US" altLang="zh-CN" dirty="0">
              <a:solidFill>
                <a:schemeClr val="tx1">
                  <a:lumMod val="75000"/>
                  <a:lumOff val="25000"/>
                </a:schemeClr>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51101410-6C15-4D5A-8C58-45F0BF97249F}" type="slidenum">
              <a:rPr lang="zh-CN" altLang="en-US" smtClean="0"/>
              <a:t>4</a:t>
            </a:fld>
            <a:endParaRPr lang="zh-CN" altLang="en-US"/>
          </a:p>
        </p:txBody>
      </p:sp>
    </p:spTree>
    <p:extLst>
      <p:ext uri="{BB962C8B-B14F-4D97-AF65-F5344CB8AC3E}">
        <p14:creationId xmlns:p14="http://schemas.microsoft.com/office/powerpoint/2010/main" val="3525078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虽然油型气主要成分为甲烷，但由于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油型气的来源</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和产生机理与煤层气不同，其涌出关键因素与之相比也不尽相同</a:t>
            </a:r>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5</a:t>
            </a:fld>
            <a:endParaRPr lang="zh-CN" altLang="en-US"/>
          </a:p>
        </p:txBody>
      </p:sp>
    </p:spTree>
    <p:extLst>
      <p:ext uri="{BB962C8B-B14F-4D97-AF65-F5344CB8AC3E}">
        <p14:creationId xmlns:p14="http://schemas.microsoft.com/office/powerpoint/2010/main" val="2256066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直流电法所具有的实时数据采集性质</a:t>
            </a:r>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6</a:t>
            </a:fld>
            <a:endParaRPr lang="zh-CN" altLang="en-US"/>
          </a:p>
        </p:txBody>
      </p:sp>
    </p:spTree>
    <p:extLst>
      <p:ext uri="{BB962C8B-B14F-4D97-AF65-F5344CB8AC3E}">
        <p14:creationId xmlns:p14="http://schemas.microsoft.com/office/powerpoint/2010/main" val="3723509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测定了现场工作面煤层及底板砂岩的孔隙分布特征及渗透率等关键影响参数</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作为前期准备</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采用数值模拟手段，还原现场情况，分析关键因素，</a:t>
            </a:r>
            <a:r>
              <a:rPr lang="zh-CN" altLang="en-US" sz="1800" dirty="0"/>
              <a:t>基于电性差异的底板动态稳定性指标研究，建立油型气涌出危险性评价体系</a:t>
            </a: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现场验证</a:t>
            </a: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7</a:t>
            </a:fld>
            <a:endParaRPr lang="zh-CN" altLang="en-US"/>
          </a:p>
        </p:txBody>
      </p:sp>
    </p:spTree>
    <p:extLst>
      <p:ext uri="{BB962C8B-B14F-4D97-AF65-F5344CB8AC3E}">
        <p14:creationId xmlns:p14="http://schemas.microsoft.com/office/powerpoint/2010/main" val="1643554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ln/>
        </p:spPr>
      </p:sp>
      <p:sp>
        <p:nvSpPr>
          <p:cNvPr id="1198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latin typeface="Arial" panose="020B0604020202020204" pitchFamily="34" charset="0"/>
            </a:endParaRPr>
          </a:p>
        </p:txBody>
      </p:sp>
      <p:sp>
        <p:nvSpPr>
          <p:cNvPr id="1198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C44BD5-742C-4B8F-BBD6-36F43C8621B5}"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15579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孔径分布曲线显示在较小孔径范围内，孔体积与孔面积曲线均呈现显著峰值，表明具有数量众多的小孔结构，且该材料在此孔径范围内具有较高的孔隙体积密集度而随着孔径的增加，孔体积与孔面积逐渐减少，表明大孔结构相对较少。属于介孔材料，且整体孔隙尺度较小。</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9</a:t>
            </a:fld>
            <a:endParaRPr lang="zh-CN" altLang="en-US"/>
          </a:p>
        </p:txBody>
      </p:sp>
    </p:spTree>
    <p:extLst>
      <p:ext uri="{BB962C8B-B14F-4D97-AF65-F5344CB8AC3E}">
        <p14:creationId xmlns:p14="http://schemas.microsoft.com/office/powerpoint/2010/main" val="1821388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7A4CA56-C766-4643-9C49-0B5937DF92E1}" type="datetimeFigureOut">
              <a:rPr lang="zh-CN" altLang="en-US" smtClean="0"/>
              <a:t>2024/5/20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931A4B-E62A-4F8E-837E-E9B10A41F2C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7A4CA56-C766-4643-9C49-0B5937DF92E1}" type="datetimeFigureOut">
              <a:rPr lang="zh-CN" altLang="en-US" smtClean="0"/>
              <a:t>2024/5/20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931A4B-E62A-4F8E-837E-E9B10A41F2C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4CA56-C766-4643-9C49-0B5937DF92E1}" type="datetimeFigureOut">
              <a:rPr lang="zh-CN" altLang="en-US" smtClean="0"/>
              <a:t>2024/5/20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931A4B-E62A-4F8E-837E-E9B10A41F2C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emf"/><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emf"/><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1.emf"/></Relationships>
</file>

<file path=ppt/slides/_rels/slide1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4.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0.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C79A5A90-9436-46B5-A3F6-81C253ACC3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4044" y="-388954"/>
            <a:ext cx="4883912" cy="3662934"/>
          </a:xfrm>
          <a:prstGeom prst="rect">
            <a:avLst/>
          </a:prstGeom>
        </p:spPr>
      </p:pic>
      <p:cxnSp>
        <p:nvCxnSpPr>
          <p:cNvPr id="12" name="直接连接符 11"/>
          <p:cNvCxnSpPr/>
          <p:nvPr/>
        </p:nvCxnSpPr>
        <p:spPr>
          <a:xfrm>
            <a:off x="3379427" y="2962748"/>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526403" y="4480510"/>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171977" y="2939659"/>
            <a:ext cx="9777035" cy="1446550"/>
          </a:xfrm>
          <a:prstGeom prst="rect">
            <a:avLst/>
          </a:prstGeom>
        </p:spPr>
        <p:txBody>
          <a:bodyPr wrap="none">
            <a:spAutoFit/>
          </a:bodyPr>
          <a:lstStyle/>
          <a:p>
            <a:pPr algn="ctr"/>
            <a:r>
              <a:rPr kumimoji="1" lang="zh-CN" altLang="en-US" sz="4400" b="1" dirty="0">
                <a:solidFill>
                  <a:srgbClr val="0D5267"/>
                </a:solidFill>
                <a:latin typeface="黑体" panose="02010609060101010101" pitchFamily="49" charset="-122"/>
                <a:ea typeface="方正清刻本悦宋简体" panose="02000000000000000000" pitchFamily="2" charset="-122"/>
              </a:rPr>
              <a:t>基于直流电法的</a:t>
            </a:r>
            <a:endParaRPr kumimoji="1" lang="en-US" altLang="zh-CN" sz="4400" b="1" dirty="0">
              <a:solidFill>
                <a:srgbClr val="0D5267"/>
              </a:solidFill>
              <a:latin typeface="黑体" panose="02010609060101010101" pitchFamily="49" charset="-122"/>
              <a:ea typeface="方正清刻本悦宋简体" panose="02000000000000000000" pitchFamily="2" charset="-122"/>
            </a:endParaRPr>
          </a:p>
          <a:p>
            <a:pPr algn="ctr"/>
            <a:r>
              <a:rPr kumimoji="1" lang="zh-CN" altLang="en-US" sz="4400" b="1" dirty="0">
                <a:solidFill>
                  <a:srgbClr val="0D5267"/>
                </a:solidFill>
                <a:latin typeface="黑体" panose="02010609060101010101" pitchFamily="49" charset="-122"/>
                <a:ea typeface="方正清刻本悦宋简体" panose="02000000000000000000" pitchFamily="2" charset="-122"/>
              </a:rPr>
              <a:t>矿井油型气涌出危险性判识方法与应用</a:t>
            </a:r>
          </a:p>
        </p:txBody>
      </p:sp>
      <p:sp>
        <p:nvSpPr>
          <p:cNvPr id="20" name="矩形 19"/>
          <p:cNvSpPr/>
          <p:nvPr/>
        </p:nvSpPr>
        <p:spPr>
          <a:xfrm>
            <a:off x="5061002" y="4746409"/>
            <a:ext cx="1954381" cy="499624"/>
          </a:xfrm>
          <a:prstGeom prst="rect">
            <a:avLst/>
          </a:prstGeom>
        </p:spPr>
        <p:txBody>
          <a:bodyPr wrap="none">
            <a:spAutoFit/>
          </a:bodyPr>
          <a:lstStyle/>
          <a:p>
            <a:pPr>
              <a:lnSpc>
                <a:spcPct val="150000"/>
              </a:lnSpc>
            </a:pPr>
            <a:r>
              <a:rPr kumimoji="1" lang="zh-CN" altLang="en-US" sz="2000" b="1" dirty="0">
                <a:latin typeface="微软雅黑" panose="020B0503020204020204" pitchFamily="34" charset="-122"/>
                <a:ea typeface="微软雅黑" panose="020B0503020204020204" pitchFamily="34" charset="-122"/>
              </a:rPr>
              <a:t>汇报人：孔   睿</a:t>
            </a:r>
            <a:endParaRPr kumimoji="1" lang="en-US" altLang="zh-CN" sz="2000" b="1" dirty="0">
              <a:latin typeface="微软雅黑" panose="020B0503020204020204" pitchFamily="34" charset="-122"/>
              <a:ea typeface="微软雅黑" panose="020B0503020204020204" pitchFamily="34" charset="-122"/>
            </a:endParaRPr>
          </a:p>
        </p:txBody>
      </p:sp>
      <p:grpSp>
        <p:nvGrpSpPr>
          <p:cNvPr id="201" name="组合 1"/>
          <p:cNvGrpSpPr/>
          <p:nvPr/>
        </p:nvGrpSpPr>
        <p:grpSpPr bwMode="auto">
          <a:xfrm>
            <a:off x="10203209" y="-781973"/>
            <a:ext cx="2441455" cy="3223791"/>
            <a:chOff x="0" y="-1"/>
            <a:chExt cx="2175714" cy="2871210"/>
          </a:xfrm>
          <a:solidFill>
            <a:srgbClr val="157E9F"/>
          </a:solidFill>
        </p:grpSpPr>
        <p:sp>
          <p:nvSpPr>
            <p:cNvPr id="202" name="矩形 13"/>
            <p:cNvSpPr>
              <a:spLocks noChangeArrowheads="1"/>
            </p:cNvSpPr>
            <p:nvPr/>
          </p:nvSpPr>
          <p:spPr bwMode="auto">
            <a:xfrm rot="2727610">
              <a:off x="-391510" y="1232685"/>
              <a:ext cx="2871210" cy="405837"/>
            </a:xfrm>
            <a:prstGeom prst="rect">
              <a:avLst/>
            </a:prstGeom>
            <a:grp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0"/>
                </a:spcBef>
                <a:buFont typeface="Arial" pitchFamily="34" charset="0"/>
                <a:buNone/>
              </a:pPr>
              <a:endParaRPr lang="zh-CN" altLang="zh-CN" sz="1800">
                <a:solidFill>
                  <a:srgbClr val="2A2E37"/>
                </a:solidFill>
                <a:latin typeface="宋体" pitchFamily="2" charset="-122"/>
                <a:sym typeface="宋体" pitchFamily="2" charset="-122"/>
              </a:endParaRPr>
            </a:p>
          </p:txBody>
        </p:sp>
        <p:sp>
          <p:nvSpPr>
            <p:cNvPr id="203" name="TextBox 14"/>
            <p:cNvSpPr>
              <a:spLocks noChangeArrowheads="1"/>
            </p:cNvSpPr>
            <p:nvPr/>
          </p:nvSpPr>
          <p:spPr bwMode="auto">
            <a:xfrm rot="2748894">
              <a:off x="549564" y="1223644"/>
              <a:ext cx="858324" cy="3291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en-US" altLang="zh-CN" sz="1800" b="1" dirty="0">
                  <a:solidFill>
                    <a:schemeClr val="bg1"/>
                  </a:solidFill>
                  <a:latin typeface="微软雅黑" pitchFamily="34" charset="-122"/>
                  <a:ea typeface="微软雅黑" pitchFamily="34" charset="-122"/>
                  <a:sym typeface="微软雅黑" pitchFamily="34" charset="-122"/>
                </a:rPr>
                <a:t>2024.5</a:t>
              </a:r>
            </a:p>
          </p:txBody>
        </p:sp>
        <p:sp>
          <p:nvSpPr>
            <p:cNvPr id="204" name="直接连接符 15"/>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dirty="0"/>
            </a:p>
          </p:txBody>
        </p:sp>
        <p:sp>
          <p:nvSpPr>
            <p:cNvPr id="205" name="直接连接符 16"/>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2723815"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煤岩体渗透性能测试</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57403627-D56A-4639-8903-384991680B9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 y="3543301"/>
            <a:ext cx="3862800" cy="2867024"/>
          </a:xfrm>
          <a:prstGeom prst="rect">
            <a:avLst/>
          </a:prstGeom>
          <a:noFill/>
          <a:ln>
            <a:noFill/>
          </a:ln>
        </p:spPr>
      </p:pic>
      <p:pic>
        <p:nvPicPr>
          <p:cNvPr id="12" name="图片 11">
            <a:extLst>
              <a:ext uri="{FF2B5EF4-FFF2-40B4-BE49-F238E27FC236}">
                <a16:creationId xmlns:a16="http://schemas.microsoft.com/office/drawing/2014/main" id="{57F40470-EBFE-457A-BAF7-2928A99E3E5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3725" y="3577950"/>
            <a:ext cx="3625850" cy="2880000"/>
          </a:xfrm>
          <a:prstGeom prst="rect">
            <a:avLst/>
          </a:prstGeom>
          <a:noFill/>
          <a:ln>
            <a:noFill/>
          </a:ln>
        </p:spPr>
      </p:pic>
      <p:pic>
        <p:nvPicPr>
          <p:cNvPr id="13" name="图片 12">
            <a:extLst>
              <a:ext uri="{FF2B5EF4-FFF2-40B4-BE49-F238E27FC236}">
                <a16:creationId xmlns:a16="http://schemas.microsoft.com/office/drawing/2014/main" id="{06698621-D102-4120-AABA-039621F0A592}"/>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24850" y="3559175"/>
            <a:ext cx="3714750" cy="2851150"/>
          </a:xfrm>
          <a:prstGeom prst="rect">
            <a:avLst/>
          </a:prstGeom>
          <a:noFill/>
          <a:ln>
            <a:noFill/>
          </a:ln>
        </p:spPr>
      </p:pic>
      <p:sp>
        <p:nvSpPr>
          <p:cNvPr id="14" name="矩形 13">
            <a:extLst>
              <a:ext uri="{FF2B5EF4-FFF2-40B4-BE49-F238E27FC236}">
                <a16:creationId xmlns:a16="http://schemas.microsoft.com/office/drawing/2014/main" id="{499A9A54-65CD-4504-8A17-ABA0CDF72ED7}"/>
              </a:ext>
            </a:extLst>
          </p:cNvPr>
          <p:cNvSpPr/>
          <p:nvPr/>
        </p:nvSpPr>
        <p:spPr>
          <a:xfrm>
            <a:off x="488147" y="1588423"/>
            <a:ext cx="10532278" cy="1905839"/>
          </a:xfrm>
          <a:prstGeom prst="rect">
            <a:avLst/>
          </a:prstGeom>
        </p:spPr>
        <p:txBody>
          <a:bodyPr wrap="square" lIns="91436" tIns="45718" rIns="91436" bIns="45718">
            <a:spAutoFit/>
          </a:bodyPr>
          <a:lstStyle/>
          <a:p>
            <a:pPr marL="342900" indent="-342900">
              <a:lnSpc>
                <a:spcPct val="150000"/>
              </a:lnSpc>
              <a:buFont typeface="Wingdings" panose="05000000000000000000" pitchFamily="2" charset="2"/>
              <a:buChar char="Ø"/>
            </a:pP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通过渗透率公式计算可得</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在围</a:t>
            </a: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压</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是</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6MPa</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下渗透率为</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15.8mD</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9MPa</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围压下为</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3.6mD</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12MPa</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围压下为</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0.38mD</a:t>
            </a: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随着围压增加，造成裂隙和孔隙闭合，渗透率急剧减小，基本符合指数曲线</a:t>
            </a: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Ø"/>
            </a:pPr>
            <a:r>
              <a:rPr lang="zh-CN" altLang="en-US" sz="2000" dirty="0">
                <a:solidFill>
                  <a:srgbClr val="FF0000"/>
                </a:solidFill>
                <a:latin typeface="黑体" panose="02010609060101010101" pitchFamily="49" charset="-122"/>
                <a:ea typeface="黑体" panose="02010609060101010101" pitchFamily="49" charset="-122"/>
              </a:rPr>
              <a:t>现场</a:t>
            </a:r>
            <a:r>
              <a:rPr lang="zh-CN" altLang="zh-CN" sz="2000" dirty="0">
                <a:solidFill>
                  <a:srgbClr val="FF0000"/>
                </a:solidFill>
                <a:latin typeface="黑体" panose="02010609060101010101" pitchFamily="49" charset="-122"/>
                <a:ea typeface="黑体" panose="02010609060101010101" pitchFamily="49" charset="-122"/>
              </a:rPr>
              <a:t>煤层渗透率与应力关联密切，属于应力敏感型</a:t>
            </a:r>
            <a:endParaRPr lang="en-US" altLang="zh-CN" sz="2000" dirty="0">
              <a:solidFill>
                <a:srgbClr val="FF0000"/>
              </a:solidFill>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4778579B-F83F-4242-83D0-7F27B54079A5}"/>
              </a:ext>
            </a:extLst>
          </p:cNvPr>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6" name="圆角矩形 1766">
            <a:extLst>
              <a:ext uri="{FF2B5EF4-FFF2-40B4-BE49-F238E27FC236}">
                <a16:creationId xmlns:a16="http://schemas.microsoft.com/office/drawing/2014/main" id="{2CBE361E-D1B7-4A36-BE6B-76F11B07BBC5}"/>
              </a:ext>
            </a:extLst>
          </p:cNvPr>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 name="圆角矩形 1769">
            <a:extLst>
              <a:ext uri="{FF2B5EF4-FFF2-40B4-BE49-F238E27FC236}">
                <a16:creationId xmlns:a16="http://schemas.microsoft.com/office/drawing/2014/main" id="{6C0B81AF-8EEE-4861-A0C0-5586480DE356}"/>
              </a:ext>
            </a:extLst>
          </p:cNvPr>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E973D800-70EA-460A-B790-0C6D92A5B1FB}"/>
              </a:ext>
            </a:extLst>
          </p:cNvPr>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研究内容</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19" name="Freeform 96">
            <a:extLst>
              <a:ext uri="{FF2B5EF4-FFF2-40B4-BE49-F238E27FC236}">
                <a16:creationId xmlns:a16="http://schemas.microsoft.com/office/drawing/2014/main" id="{78D54567-1216-468F-841D-49F50450DAAD}"/>
              </a:ext>
            </a:extLst>
          </p:cNvPr>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Tree>
    <p:extLst>
      <p:ext uri="{BB962C8B-B14F-4D97-AF65-F5344CB8AC3E}">
        <p14:creationId xmlns:p14="http://schemas.microsoft.com/office/powerpoint/2010/main" val="311608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4134457"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砂岩体受压条件下电性参数变化</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217794EC-6EE5-4CFC-9F28-83C290836A98}"/>
              </a:ext>
            </a:extLst>
          </p:cNvPr>
          <p:cNvSpPr txBox="1"/>
          <p:nvPr/>
        </p:nvSpPr>
        <p:spPr>
          <a:xfrm>
            <a:off x="2124943" y="1931592"/>
            <a:ext cx="184722" cy="400105"/>
          </a:xfrm>
          <a:prstGeom prst="rect">
            <a:avLst/>
          </a:prstGeom>
          <a:noFill/>
        </p:spPr>
        <p:txBody>
          <a:bodyPr wrap="none" lIns="91436" tIns="45718" rIns="91436" bIns="45718" rtlCol="0">
            <a:spAutoFit/>
          </a:bodyPr>
          <a:lstStyle/>
          <a:p>
            <a:endParaRPr lang="zh-CN" altLang="en-US" sz="2000" dirty="0">
              <a:solidFill>
                <a:schemeClr val="tx1">
                  <a:lumMod val="75000"/>
                  <a:lumOff val="25000"/>
                </a:schemeClr>
              </a:solidFill>
              <a:latin typeface="Segoe UI Semilight" panose="020B0402040204020203" pitchFamily="34" charset="0"/>
              <a:ea typeface="微软雅黑" pitchFamily="34" charset="-122"/>
              <a:cs typeface="Segoe UI Semilight" panose="020B0402040204020203" pitchFamily="34" charset="0"/>
            </a:endParaRPr>
          </a:p>
        </p:txBody>
      </p:sp>
      <p:sp>
        <p:nvSpPr>
          <p:cNvPr id="50" name="矩形 49">
            <a:extLst>
              <a:ext uri="{FF2B5EF4-FFF2-40B4-BE49-F238E27FC236}">
                <a16:creationId xmlns:a16="http://schemas.microsoft.com/office/drawing/2014/main" id="{08C44ABE-8CE3-4177-9778-867AF9CB3A20}"/>
              </a:ext>
            </a:extLst>
          </p:cNvPr>
          <p:cNvSpPr/>
          <p:nvPr/>
        </p:nvSpPr>
        <p:spPr>
          <a:xfrm>
            <a:off x="475939" y="1538112"/>
            <a:ext cx="11449361" cy="1405189"/>
          </a:xfrm>
          <a:prstGeom prst="rect">
            <a:avLst/>
          </a:prstGeom>
        </p:spPr>
        <p:txBody>
          <a:bodyPr wrap="square" lIns="91436" tIns="45718" rIns="91436" bIns="45718">
            <a:spAutoFit/>
          </a:bodyPr>
          <a:lstStyle/>
          <a:p>
            <a:pPr marL="342900" indent="-342900">
              <a:lnSpc>
                <a:spcPct val="150000"/>
              </a:lnSpc>
              <a:buFont typeface="Wingdings" panose="05000000000000000000" pitchFamily="2" charset="2"/>
              <a:buChar char="Ø"/>
            </a:pP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将现场底板岩块加工成圆柱型岩样，进行围压</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电阻率实验。结果表明</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在弹性阶段，围压增加导致岩石内部裂隙闭合，孔隙和裂隙内空气等被排除，内部岩石颗粒骨架接触更密实，所以导电性更强，电阻率有一定的下降</a:t>
            </a: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a:t>
            </a: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endParaRPr>
          </a:p>
        </p:txBody>
      </p:sp>
      <p:pic>
        <p:nvPicPr>
          <p:cNvPr id="51" name="图片 50">
            <a:extLst>
              <a:ext uri="{FF2B5EF4-FFF2-40B4-BE49-F238E27FC236}">
                <a16:creationId xmlns:a16="http://schemas.microsoft.com/office/drawing/2014/main" id="{628DA37D-0D8B-4A67-A888-DFB4969C0DF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9854" y="3517408"/>
            <a:ext cx="4466545" cy="3169301"/>
          </a:xfrm>
          <a:prstGeom prst="rect">
            <a:avLst/>
          </a:prstGeom>
          <a:noFill/>
          <a:ln>
            <a:noFill/>
          </a:ln>
        </p:spPr>
      </p:pic>
      <p:pic>
        <p:nvPicPr>
          <p:cNvPr id="52" name="图片 51">
            <a:extLst>
              <a:ext uri="{FF2B5EF4-FFF2-40B4-BE49-F238E27FC236}">
                <a16:creationId xmlns:a16="http://schemas.microsoft.com/office/drawing/2014/main" id="{6623CDF6-DE6D-4670-B918-C259B5DD7FB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116" y="3498358"/>
            <a:ext cx="1471044" cy="3169300"/>
          </a:xfrm>
          <a:prstGeom prst="rect">
            <a:avLst/>
          </a:prstGeom>
          <a:noFill/>
          <a:ln>
            <a:noFill/>
          </a:ln>
        </p:spPr>
      </p:pic>
      <p:pic>
        <p:nvPicPr>
          <p:cNvPr id="53" name="图片 52">
            <a:extLst>
              <a:ext uri="{FF2B5EF4-FFF2-40B4-BE49-F238E27FC236}">
                <a16:creationId xmlns:a16="http://schemas.microsoft.com/office/drawing/2014/main" id="{724B2DAC-2596-4BCF-8F0F-B3CBE066B84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1619" y="3525837"/>
            <a:ext cx="5056506" cy="3141663"/>
          </a:xfrm>
          <a:prstGeom prst="rect">
            <a:avLst/>
          </a:prstGeom>
          <a:noFill/>
          <a:ln>
            <a:noFill/>
          </a:ln>
        </p:spPr>
      </p:pic>
      <p:sp>
        <p:nvSpPr>
          <p:cNvPr id="15" name="矩形 14">
            <a:extLst>
              <a:ext uri="{FF2B5EF4-FFF2-40B4-BE49-F238E27FC236}">
                <a16:creationId xmlns:a16="http://schemas.microsoft.com/office/drawing/2014/main" id="{B962C31E-AE2A-47C9-A27D-BBE563086D36}"/>
              </a:ext>
            </a:extLst>
          </p:cNvPr>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6" name="圆角矩形 1766">
            <a:extLst>
              <a:ext uri="{FF2B5EF4-FFF2-40B4-BE49-F238E27FC236}">
                <a16:creationId xmlns:a16="http://schemas.microsoft.com/office/drawing/2014/main" id="{FD40D3E1-2A6D-4AD2-9846-B22D58CF479B}"/>
              </a:ext>
            </a:extLst>
          </p:cNvPr>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 name="圆角矩形 1769">
            <a:extLst>
              <a:ext uri="{FF2B5EF4-FFF2-40B4-BE49-F238E27FC236}">
                <a16:creationId xmlns:a16="http://schemas.microsoft.com/office/drawing/2014/main" id="{D4659FF4-D2EC-4774-87C4-37CEC30E1131}"/>
              </a:ext>
            </a:extLst>
          </p:cNvPr>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841BFB5C-D468-490A-86CC-D0C7F037954E}"/>
              </a:ext>
            </a:extLst>
          </p:cNvPr>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研究内容</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19" name="Freeform 96">
            <a:extLst>
              <a:ext uri="{FF2B5EF4-FFF2-40B4-BE49-F238E27FC236}">
                <a16:creationId xmlns:a16="http://schemas.microsoft.com/office/drawing/2014/main" id="{D69B14B0-6789-4B7E-A202-12BFCF7FD88B}"/>
              </a:ext>
            </a:extLst>
          </p:cNvPr>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Tree>
    <p:extLst>
      <p:ext uri="{BB962C8B-B14F-4D97-AF65-F5344CB8AC3E}">
        <p14:creationId xmlns:p14="http://schemas.microsoft.com/office/powerpoint/2010/main" val="82326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4416586"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底板岩层不同深度岩体渗透率变化</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217794EC-6EE5-4CFC-9F28-83C290836A98}"/>
              </a:ext>
            </a:extLst>
          </p:cNvPr>
          <p:cNvSpPr txBox="1"/>
          <p:nvPr/>
        </p:nvSpPr>
        <p:spPr>
          <a:xfrm>
            <a:off x="2124943" y="1931592"/>
            <a:ext cx="184722" cy="400105"/>
          </a:xfrm>
          <a:prstGeom prst="rect">
            <a:avLst/>
          </a:prstGeom>
          <a:noFill/>
        </p:spPr>
        <p:txBody>
          <a:bodyPr wrap="none" lIns="91436" tIns="45718" rIns="91436" bIns="45718" rtlCol="0">
            <a:spAutoFit/>
          </a:bodyPr>
          <a:lstStyle/>
          <a:p>
            <a:endParaRPr lang="zh-CN" altLang="en-US" sz="2000" dirty="0">
              <a:solidFill>
                <a:schemeClr val="tx1">
                  <a:lumMod val="75000"/>
                  <a:lumOff val="25000"/>
                </a:schemeClr>
              </a:solidFill>
              <a:latin typeface="Segoe UI Semilight" panose="020B0402040204020203" pitchFamily="34" charset="0"/>
              <a:ea typeface="微软雅黑" pitchFamily="34" charset="-122"/>
              <a:cs typeface="Segoe UI Semilight" panose="020B0402040204020203" pitchFamily="34" charset="0"/>
            </a:endParaRPr>
          </a:p>
        </p:txBody>
      </p:sp>
      <p:sp>
        <p:nvSpPr>
          <p:cNvPr id="50" name="矩形 49">
            <a:extLst>
              <a:ext uri="{FF2B5EF4-FFF2-40B4-BE49-F238E27FC236}">
                <a16:creationId xmlns:a16="http://schemas.microsoft.com/office/drawing/2014/main" id="{08C44ABE-8CE3-4177-9778-867AF9CB3A20}"/>
              </a:ext>
            </a:extLst>
          </p:cNvPr>
          <p:cNvSpPr/>
          <p:nvPr/>
        </p:nvSpPr>
        <p:spPr>
          <a:xfrm>
            <a:off x="475939" y="1538112"/>
            <a:ext cx="10954061" cy="1866854"/>
          </a:xfrm>
          <a:prstGeom prst="rect">
            <a:avLst/>
          </a:prstGeom>
        </p:spPr>
        <p:txBody>
          <a:bodyPr wrap="square" lIns="91436" tIns="45718" rIns="91436" bIns="45718">
            <a:spAutoFit/>
          </a:bodyPr>
          <a:lstStyle/>
          <a:p>
            <a:pPr marL="342900" indent="-342900">
              <a:lnSpc>
                <a:spcPct val="150000"/>
              </a:lnSpc>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岩石样本的渗透率随着深度的增加而</a:t>
            </a: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增高，</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在最浅的深度观察到的渗透率</a:t>
            </a: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最低。</a:t>
            </a: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Ø"/>
            </a:pPr>
            <a:r>
              <a:rPr lang="zh-CN" altLang="zh-CN" sz="2000" dirty="0">
                <a:solidFill>
                  <a:srgbClr val="FF0000"/>
                </a:solidFill>
                <a:latin typeface="黑体" panose="02010609060101010101" pitchFamily="49" charset="-122"/>
                <a:ea typeface="黑体" panose="02010609060101010101" pitchFamily="49" charset="-122"/>
              </a:rPr>
              <a:t>根据现场地质资料推测</a:t>
            </a:r>
            <a:r>
              <a:rPr lang="zh-CN" altLang="en-US" sz="2000" dirty="0">
                <a:solidFill>
                  <a:srgbClr val="FF0000"/>
                </a:solidFill>
                <a:latin typeface="黑体" panose="02010609060101010101" pitchFamily="49" charset="-122"/>
                <a:ea typeface="黑体" panose="02010609060101010101" pitchFamily="49" charset="-122"/>
              </a:rPr>
              <a:t>接近底板的</a:t>
            </a:r>
            <a:r>
              <a:rPr lang="zh-CN" altLang="zh-CN" sz="2000" dirty="0">
                <a:solidFill>
                  <a:srgbClr val="FF0000"/>
                </a:solidFill>
                <a:latin typeface="黑体" panose="02010609060101010101" pitchFamily="49" charset="-122"/>
                <a:ea typeface="黑体" panose="02010609060101010101" pitchFamily="49" charset="-122"/>
              </a:rPr>
              <a:t>为</a:t>
            </a:r>
            <a:r>
              <a:rPr lang="zh-CN" altLang="en-US" sz="2000" dirty="0">
                <a:solidFill>
                  <a:srgbClr val="FF0000"/>
                </a:solidFill>
                <a:latin typeface="黑体" panose="02010609060101010101" pitchFamily="49" charset="-122"/>
                <a:ea typeface="黑体" panose="02010609060101010101" pitchFamily="49" charset="-122"/>
              </a:rPr>
              <a:t>孔隙细小且闭塞的</a:t>
            </a:r>
            <a:r>
              <a:rPr lang="zh-CN" altLang="zh-CN" sz="2000" dirty="0">
                <a:solidFill>
                  <a:srgbClr val="FF0000"/>
                </a:solidFill>
                <a:latin typeface="黑体" panose="02010609060101010101" pitchFamily="49" charset="-122"/>
                <a:ea typeface="黑体" panose="02010609060101010101" pitchFamily="49" charset="-122"/>
              </a:rPr>
              <a:t>泥岩层，而深度较大的</a:t>
            </a:r>
            <a:r>
              <a:rPr lang="zh-CN" altLang="en-US" sz="2000" dirty="0">
                <a:solidFill>
                  <a:srgbClr val="FF0000"/>
                </a:solidFill>
                <a:latin typeface="黑体" panose="02010609060101010101" pitchFamily="49" charset="-122"/>
                <a:ea typeface="黑体" panose="02010609060101010101" pitchFamily="49" charset="-122"/>
              </a:rPr>
              <a:t>岩层</a:t>
            </a:r>
            <a:r>
              <a:rPr lang="zh-CN" altLang="zh-CN" sz="2000" dirty="0">
                <a:solidFill>
                  <a:srgbClr val="FF0000"/>
                </a:solidFill>
                <a:latin typeface="黑体" panose="02010609060101010101" pitchFamily="49" charset="-122"/>
                <a:ea typeface="黑体" panose="02010609060101010101" pitchFamily="49" charset="-122"/>
              </a:rPr>
              <a:t>推测为</a:t>
            </a:r>
            <a:r>
              <a:rPr lang="zh-CN" altLang="en-US" sz="2000" dirty="0">
                <a:solidFill>
                  <a:srgbClr val="FF0000"/>
                </a:solidFill>
                <a:latin typeface="黑体" panose="02010609060101010101" pitchFamily="49" charset="-122"/>
                <a:ea typeface="黑体" panose="02010609060101010101" pitchFamily="49" charset="-122"/>
              </a:rPr>
              <a:t>孔隙结构相对较大的</a:t>
            </a:r>
            <a:r>
              <a:rPr lang="zh-CN" altLang="zh-CN" sz="2000" dirty="0">
                <a:solidFill>
                  <a:srgbClr val="FF0000"/>
                </a:solidFill>
                <a:latin typeface="黑体" panose="02010609060101010101" pitchFamily="49" charset="-122"/>
                <a:ea typeface="黑体" panose="02010609060101010101" pitchFamily="49" charset="-122"/>
              </a:rPr>
              <a:t>砂岩层</a:t>
            </a:r>
            <a:endParaRPr lang="en-US" altLang="zh-CN" sz="2000" dirty="0">
              <a:solidFill>
                <a:srgbClr val="FF0000"/>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Ø"/>
            </a:pP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endParaRPr>
          </a:p>
        </p:txBody>
      </p:sp>
      <p:pic>
        <p:nvPicPr>
          <p:cNvPr id="53" name="图片 52">
            <a:extLst>
              <a:ext uri="{FF2B5EF4-FFF2-40B4-BE49-F238E27FC236}">
                <a16:creationId xmlns:a16="http://schemas.microsoft.com/office/drawing/2014/main" id="{724B2DAC-2596-4BCF-8F0F-B3CBE066B84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8826" y="2809876"/>
            <a:ext cx="6191250" cy="3733800"/>
          </a:xfrm>
          <a:prstGeom prst="rect">
            <a:avLst/>
          </a:prstGeom>
          <a:noFill/>
          <a:ln>
            <a:noFill/>
          </a:ln>
        </p:spPr>
      </p:pic>
      <p:sp>
        <p:nvSpPr>
          <p:cNvPr id="18" name="矩形 17">
            <a:extLst>
              <a:ext uri="{FF2B5EF4-FFF2-40B4-BE49-F238E27FC236}">
                <a16:creationId xmlns:a16="http://schemas.microsoft.com/office/drawing/2014/main" id="{9F448C25-99F1-42D9-A187-A9D10EBA6C9B}"/>
              </a:ext>
            </a:extLst>
          </p:cNvPr>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9" name="圆角矩形 1766">
            <a:extLst>
              <a:ext uri="{FF2B5EF4-FFF2-40B4-BE49-F238E27FC236}">
                <a16:creationId xmlns:a16="http://schemas.microsoft.com/office/drawing/2014/main" id="{18E89886-5599-4819-B50F-9E28F9134850}"/>
              </a:ext>
            </a:extLst>
          </p:cNvPr>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20" name="圆角矩形 1769">
            <a:extLst>
              <a:ext uri="{FF2B5EF4-FFF2-40B4-BE49-F238E27FC236}">
                <a16:creationId xmlns:a16="http://schemas.microsoft.com/office/drawing/2014/main" id="{62525E19-EBE7-465F-AB84-2E91600EA64C}"/>
              </a:ext>
            </a:extLst>
          </p:cNvPr>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81617B8F-1D06-4F2B-8E27-6A494581D4DB}"/>
              </a:ext>
            </a:extLst>
          </p:cNvPr>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研究内容</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22" name="Freeform 96">
            <a:extLst>
              <a:ext uri="{FF2B5EF4-FFF2-40B4-BE49-F238E27FC236}">
                <a16:creationId xmlns:a16="http://schemas.microsoft.com/office/drawing/2014/main" id="{63C825FE-3255-4FF7-B218-4452031A0088}"/>
              </a:ext>
            </a:extLst>
          </p:cNvPr>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Tree>
    <p:extLst>
      <p:ext uri="{BB962C8B-B14F-4D97-AF65-F5344CB8AC3E}">
        <p14:creationId xmlns:p14="http://schemas.microsoft.com/office/powerpoint/2010/main" val="72559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3570200"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油型气运移及涌出数值模拟</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ED0BB0B0-887A-46E3-B0FF-44D5EEC7D4C1}"/>
              </a:ext>
            </a:extLst>
          </p:cNvPr>
          <p:cNvPicPr/>
          <p:nvPr/>
        </p:nvPicPr>
        <p:blipFill>
          <a:blip r:embed="rId3"/>
          <a:stretch>
            <a:fillRect/>
          </a:stretch>
        </p:blipFill>
        <p:spPr>
          <a:xfrm>
            <a:off x="275272" y="4068762"/>
            <a:ext cx="3687128" cy="2674938"/>
          </a:xfrm>
          <a:prstGeom prst="rect">
            <a:avLst/>
          </a:prstGeom>
        </p:spPr>
      </p:pic>
      <p:pic>
        <p:nvPicPr>
          <p:cNvPr id="12" name="图片 11">
            <a:extLst>
              <a:ext uri="{FF2B5EF4-FFF2-40B4-BE49-F238E27FC236}">
                <a16:creationId xmlns:a16="http://schemas.microsoft.com/office/drawing/2014/main" id="{4E74A465-2A29-4817-9B7D-FC2A0D61944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163695" y="4086225"/>
            <a:ext cx="3989705" cy="2609850"/>
          </a:xfrm>
          <a:prstGeom prst="rect">
            <a:avLst/>
          </a:prstGeom>
          <a:noFill/>
          <a:ln>
            <a:noFill/>
          </a:ln>
        </p:spPr>
      </p:pic>
      <p:pic>
        <p:nvPicPr>
          <p:cNvPr id="4" name="图片 3">
            <a:extLst>
              <a:ext uri="{FF2B5EF4-FFF2-40B4-BE49-F238E27FC236}">
                <a16:creationId xmlns:a16="http://schemas.microsoft.com/office/drawing/2014/main" id="{CE92E77F-8D13-462D-9CCF-5DC9342401A9}"/>
              </a:ext>
            </a:extLst>
          </p:cNvPr>
          <p:cNvPicPr>
            <a:picLocks noChangeAspect="1"/>
          </p:cNvPicPr>
          <p:nvPr/>
        </p:nvPicPr>
        <p:blipFill>
          <a:blip r:embed="rId5"/>
          <a:stretch>
            <a:fillRect/>
          </a:stretch>
        </p:blipFill>
        <p:spPr>
          <a:xfrm>
            <a:off x="8302336" y="4067175"/>
            <a:ext cx="3753603" cy="2600326"/>
          </a:xfrm>
          <a:prstGeom prst="rect">
            <a:avLst/>
          </a:prstGeom>
        </p:spPr>
      </p:pic>
      <p:sp>
        <p:nvSpPr>
          <p:cNvPr id="17" name="矩形 16">
            <a:extLst>
              <a:ext uri="{FF2B5EF4-FFF2-40B4-BE49-F238E27FC236}">
                <a16:creationId xmlns:a16="http://schemas.microsoft.com/office/drawing/2014/main" id="{077A049B-C8D1-4ABE-AFC3-316F6DA54C86}"/>
              </a:ext>
            </a:extLst>
          </p:cNvPr>
          <p:cNvSpPr/>
          <p:nvPr/>
        </p:nvSpPr>
        <p:spPr>
          <a:xfrm>
            <a:off x="475939" y="1538112"/>
            <a:ext cx="10954061" cy="1097412"/>
          </a:xfrm>
          <a:prstGeom prst="rect">
            <a:avLst/>
          </a:prstGeom>
        </p:spPr>
        <p:txBody>
          <a:bodyPr wrap="square" lIns="91436" tIns="45718" rIns="91436" bIns="45718">
            <a:spAutoFit/>
          </a:bodyPr>
          <a:lstStyle/>
          <a:p>
            <a:pPr marL="342900" indent="-342900">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将底板初始渗透率、泥岩层厚度、油型气储层初始压力以及是否存在地质构造作为关键影响参数，设置工作面距离</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1m</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 3m</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5m</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7m</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为油型气监测点</a:t>
            </a:r>
            <a:endParaRPr lang="zh-CN" altLang="en-US" sz="2000" dirty="0">
              <a:solidFill>
                <a:schemeClr val="tx1">
                  <a:lumMod val="75000"/>
                  <a:lumOff val="25000"/>
                </a:schemeClr>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Ø"/>
            </a:pP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14" name="矩形 13">
            <a:extLst>
              <a:ext uri="{FF2B5EF4-FFF2-40B4-BE49-F238E27FC236}">
                <a16:creationId xmlns:a16="http://schemas.microsoft.com/office/drawing/2014/main" id="{EE12B798-F01E-40F4-9F41-F2A9056C5600}"/>
              </a:ext>
            </a:extLst>
          </p:cNvPr>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5" name="圆角矩形 1766">
            <a:extLst>
              <a:ext uri="{FF2B5EF4-FFF2-40B4-BE49-F238E27FC236}">
                <a16:creationId xmlns:a16="http://schemas.microsoft.com/office/drawing/2014/main" id="{5E54723D-FD84-4BDC-A925-4756EE54BB89}"/>
              </a:ext>
            </a:extLst>
          </p:cNvPr>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6" name="圆角矩形 1769">
            <a:extLst>
              <a:ext uri="{FF2B5EF4-FFF2-40B4-BE49-F238E27FC236}">
                <a16:creationId xmlns:a16="http://schemas.microsoft.com/office/drawing/2014/main" id="{EDC5E1CA-A2E7-4A3F-9D33-996BCA11BEBA}"/>
              </a:ext>
            </a:extLst>
          </p:cNvPr>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DC7165D6-E967-436D-931B-E2E2E6832954}"/>
              </a:ext>
            </a:extLst>
          </p:cNvPr>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研究内容</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19" name="Freeform 96">
            <a:extLst>
              <a:ext uri="{FF2B5EF4-FFF2-40B4-BE49-F238E27FC236}">
                <a16:creationId xmlns:a16="http://schemas.microsoft.com/office/drawing/2014/main" id="{7AAE3212-2E6E-410A-AAD7-3A9AE2C00A9C}"/>
              </a:ext>
            </a:extLst>
          </p:cNvPr>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Tree>
    <p:extLst>
      <p:ext uri="{BB962C8B-B14F-4D97-AF65-F5344CB8AC3E}">
        <p14:creationId xmlns:p14="http://schemas.microsoft.com/office/powerpoint/2010/main" val="153794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2723815"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底板渗透率影响因素</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077A049B-C8D1-4ABE-AFC3-316F6DA54C86}"/>
              </a:ext>
            </a:extLst>
          </p:cNvPr>
          <p:cNvSpPr/>
          <p:nvPr/>
        </p:nvSpPr>
        <p:spPr>
          <a:xfrm>
            <a:off x="475939" y="1538112"/>
            <a:ext cx="10954061" cy="707882"/>
          </a:xfrm>
          <a:prstGeom prst="rect">
            <a:avLst/>
          </a:prstGeom>
        </p:spPr>
        <p:txBody>
          <a:bodyPr wrap="square" lIns="91436" tIns="45718" rIns="91436" bIns="45718">
            <a:spAutoFit/>
          </a:bodyPr>
          <a:lstStyle/>
          <a:p>
            <a:pPr marL="342900" indent="-342900">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渗透率不同，油型气涌出的速率和最终达到的浓度差异显著，这反映了底板渗透性是影响油型气涌出的一个关键因素</a:t>
            </a: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endParaRPr>
          </a:p>
        </p:txBody>
      </p:sp>
      <p:pic>
        <p:nvPicPr>
          <p:cNvPr id="16" name="图片 15">
            <a:extLst>
              <a:ext uri="{FF2B5EF4-FFF2-40B4-BE49-F238E27FC236}">
                <a16:creationId xmlns:a16="http://schemas.microsoft.com/office/drawing/2014/main" id="{9784F6CC-3570-415F-85E4-254683132328}"/>
              </a:ext>
            </a:extLst>
          </p:cNvPr>
          <p:cNvPicPr/>
          <p:nvPr/>
        </p:nvPicPr>
        <p:blipFill>
          <a:blip r:embed="rId3"/>
          <a:stretch>
            <a:fillRect/>
          </a:stretch>
        </p:blipFill>
        <p:spPr>
          <a:xfrm>
            <a:off x="6048375" y="4419599"/>
            <a:ext cx="4495800" cy="2266951"/>
          </a:xfrm>
          <a:prstGeom prst="rect">
            <a:avLst/>
          </a:prstGeom>
        </p:spPr>
      </p:pic>
      <p:pic>
        <p:nvPicPr>
          <p:cNvPr id="18" name="图片 17">
            <a:extLst>
              <a:ext uri="{FF2B5EF4-FFF2-40B4-BE49-F238E27FC236}">
                <a16:creationId xmlns:a16="http://schemas.microsoft.com/office/drawing/2014/main" id="{344DBB24-C17D-4363-B2CE-4365207EA4D7}"/>
              </a:ext>
            </a:extLst>
          </p:cNvPr>
          <p:cNvPicPr/>
          <p:nvPr/>
        </p:nvPicPr>
        <p:blipFill>
          <a:blip r:embed="rId4"/>
          <a:stretch>
            <a:fillRect/>
          </a:stretch>
        </p:blipFill>
        <p:spPr>
          <a:xfrm>
            <a:off x="1676399" y="2254885"/>
            <a:ext cx="4500000" cy="2160000"/>
          </a:xfrm>
          <a:prstGeom prst="rect">
            <a:avLst/>
          </a:prstGeom>
        </p:spPr>
      </p:pic>
      <p:pic>
        <p:nvPicPr>
          <p:cNvPr id="19" name="图片 18">
            <a:extLst>
              <a:ext uri="{FF2B5EF4-FFF2-40B4-BE49-F238E27FC236}">
                <a16:creationId xmlns:a16="http://schemas.microsoft.com/office/drawing/2014/main" id="{A6332FCE-7907-4DDD-AC80-A91EBB95E19F}"/>
              </a:ext>
            </a:extLst>
          </p:cNvPr>
          <p:cNvPicPr/>
          <p:nvPr/>
        </p:nvPicPr>
        <p:blipFill>
          <a:blip r:embed="rId5"/>
          <a:stretch>
            <a:fillRect/>
          </a:stretch>
        </p:blipFill>
        <p:spPr>
          <a:xfrm>
            <a:off x="6202045" y="2265680"/>
            <a:ext cx="4500000" cy="2160000"/>
          </a:xfrm>
          <a:prstGeom prst="rect">
            <a:avLst/>
          </a:prstGeom>
        </p:spPr>
      </p:pic>
      <p:pic>
        <p:nvPicPr>
          <p:cNvPr id="20" name="图片 19">
            <a:extLst>
              <a:ext uri="{FF2B5EF4-FFF2-40B4-BE49-F238E27FC236}">
                <a16:creationId xmlns:a16="http://schemas.microsoft.com/office/drawing/2014/main" id="{E535484D-AA47-4965-ABBD-E972601C0668}"/>
              </a:ext>
            </a:extLst>
          </p:cNvPr>
          <p:cNvPicPr/>
          <p:nvPr/>
        </p:nvPicPr>
        <p:blipFill>
          <a:blip r:embed="rId6"/>
          <a:stretch>
            <a:fillRect/>
          </a:stretch>
        </p:blipFill>
        <p:spPr>
          <a:xfrm>
            <a:off x="1630045" y="4414520"/>
            <a:ext cx="4500000" cy="2160000"/>
          </a:xfrm>
          <a:prstGeom prst="rect">
            <a:avLst/>
          </a:prstGeom>
        </p:spPr>
      </p:pic>
      <p:sp>
        <p:nvSpPr>
          <p:cNvPr id="15" name="矩形 14">
            <a:extLst>
              <a:ext uri="{FF2B5EF4-FFF2-40B4-BE49-F238E27FC236}">
                <a16:creationId xmlns:a16="http://schemas.microsoft.com/office/drawing/2014/main" id="{572ED945-5904-481E-AB09-D2F483EA6E18}"/>
              </a:ext>
            </a:extLst>
          </p:cNvPr>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1" name="圆角矩形 1766">
            <a:extLst>
              <a:ext uri="{FF2B5EF4-FFF2-40B4-BE49-F238E27FC236}">
                <a16:creationId xmlns:a16="http://schemas.microsoft.com/office/drawing/2014/main" id="{2D4037BF-911E-4A57-832D-6B638B54C4D8}"/>
              </a:ext>
            </a:extLst>
          </p:cNvPr>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22" name="圆角矩形 1769">
            <a:extLst>
              <a:ext uri="{FF2B5EF4-FFF2-40B4-BE49-F238E27FC236}">
                <a16:creationId xmlns:a16="http://schemas.microsoft.com/office/drawing/2014/main" id="{20DF73B7-19B8-4066-AC2F-9E812C4E1411}"/>
              </a:ext>
            </a:extLst>
          </p:cNvPr>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31D2CCE1-50BB-4C4D-BEFE-1A7769774107}"/>
              </a:ext>
            </a:extLst>
          </p:cNvPr>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研究内容</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24" name="Freeform 96">
            <a:extLst>
              <a:ext uri="{FF2B5EF4-FFF2-40B4-BE49-F238E27FC236}">
                <a16:creationId xmlns:a16="http://schemas.microsoft.com/office/drawing/2014/main" id="{F8104E51-5751-4F2C-A196-14DB0804DF97}"/>
              </a:ext>
            </a:extLst>
          </p:cNvPr>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Tree>
    <p:extLst>
      <p:ext uri="{BB962C8B-B14F-4D97-AF65-F5344CB8AC3E}">
        <p14:creationId xmlns:p14="http://schemas.microsoft.com/office/powerpoint/2010/main" val="88522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3005943"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底板岩层厚度影响因素</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077A049B-C8D1-4ABE-AFC3-316F6DA54C86}"/>
              </a:ext>
            </a:extLst>
          </p:cNvPr>
          <p:cNvSpPr/>
          <p:nvPr/>
        </p:nvSpPr>
        <p:spPr>
          <a:xfrm>
            <a:off x="475939" y="1538112"/>
            <a:ext cx="10954061" cy="707882"/>
          </a:xfrm>
          <a:prstGeom prst="rect">
            <a:avLst/>
          </a:prstGeom>
        </p:spPr>
        <p:txBody>
          <a:bodyPr wrap="square" lIns="91436" tIns="45718" rIns="91436" bIns="45718">
            <a:spAutoFit/>
          </a:bodyPr>
          <a:lstStyle/>
          <a:p>
            <a:pPr marL="342900" indent="-342900">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泥岩厚度是控制砂岩储层中油型气运移和逸出的关键因素，随着厚度的增加，气体会遇到更大的阻力，从而降低其迁移速度，并使气流分布更加均匀</a:t>
            </a: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endParaRPr>
          </a:p>
        </p:txBody>
      </p:sp>
      <p:pic>
        <p:nvPicPr>
          <p:cNvPr id="14" name="图片 13">
            <a:extLst>
              <a:ext uri="{FF2B5EF4-FFF2-40B4-BE49-F238E27FC236}">
                <a16:creationId xmlns:a16="http://schemas.microsoft.com/office/drawing/2014/main" id="{4528DFCF-43CE-49BC-9D64-B65D662B2FBA}"/>
              </a:ext>
            </a:extLst>
          </p:cNvPr>
          <p:cNvPicPr/>
          <p:nvPr/>
        </p:nvPicPr>
        <p:blipFill>
          <a:blip r:embed="rId3"/>
          <a:stretch>
            <a:fillRect/>
          </a:stretch>
        </p:blipFill>
        <p:spPr>
          <a:xfrm>
            <a:off x="5743576" y="4591051"/>
            <a:ext cx="4500000" cy="2160000"/>
          </a:xfrm>
          <a:prstGeom prst="rect">
            <a:avLst/>
          </a:prstGeom>
        </p:spPr>
      </p:pic>
      <p:pic>
        <p:nvPicPr>
          <p:cNvPr id="15" name="图片 14">
            <a:extLst>
              <a:ext uri="{FF2B5EF4-FFF2-40B4-BE49-F238E27FC236}">
                <a16:creationId xmlns:a16="http://schemas.microsoft.com/office/drawing/2014/main" id="{D9404931-0D7F-4D96-8B4A-729452FC8AF5}"/>
              </a:ext>
            </a:extLst>
          </p:cNvPr>
          <p:cNvPicPr/>
          <p:nvPr/>
        </p:nvPicPr>
        <p:blipFill>
          <a:blip r:embed="rId4"/>
          <a:stretch>
            <a:fillRect/>
          </a:stretch>
        </p:blipFill>
        <p:spPr>
          <a:xfrm>
            <a:off x="1191895" y="2385060"/>
            <a:ext cx="4500000" cy="2160000"/>
          </a:xfrm>
          <a:prstGeom prst="rect">
            <a:avLst/>
          </a:prstGeom>
        </p:spPr>
      </p:pic>
      <p:pic>
        <p:nvPicPr>
          <p:cNvPr id="16" name="图片 15">
            <a:extLst>
              <a:ext uri="{FF2B5EF4-FFF2-40B4-BE49-F238E27FC236}">
                <a16:creationId xmlns:a16="http://schemas.microsoft.com/office/drawing/2014/main" id="{BFCD6935-DF25-4723-B8FA-9D766B135374}"/>
              </a:ext>
            </a:extLst>
          </p:cNvPr>
          <p:cNvPicPr/>
          <p:nvPr/>
        </p:nvPicPr>
        <p:blipFill>
          <a:blip r:embed="rId5"/>
          <a:stretch>
            <a:fillRect/>
          </a:stretch>
        </p:blipFill>
        <p:spPr>
          <a:xfrm>
            <a:off x="5840095" y="2395855"/>
            <a:ext cx="4500000" cy="2160000"/>
          </a:xfrm>
          <a:prstGeom prst="rect">
            <a:avLst/>
          </a:prstGeom>
        </p:spPr>
      </p:pic>
      <p:pic>
        <p:nvPicPr>
          <p:cNvPr id="18" name="图片 17">
            <a:extLst>
              <a:ext uri="{FF2B5EF4-FFF2-40B4-BE49-F238E27FC236}">
                <a16:creationId xmlns:a16="http://schemas.microsoft.com/office/drawing/2014/main" id="{7C45450E-C94D-4B1E-BEDD-C4D51BB0FE51}"/>
              </a:ext>
            </a:extLst>
          </p:cNvPr>
          <p:cNvPicPr/>
          <p:nvPr/>
        </p:nvPicPr>
        <p:blipFill>
          <a:blip r:embed="rId6"/>
          <a:stretch>
            <a:fillRect/>
          </a:stretch>
        </p:blipFill>
        <p:spPr>
          <a:xfrm>
            <a:off x="1191895" y="4631325"/>
            <a:ext cx="4500000" cy="2160000"/>
          </a:xfrm>
          <a:prstGeom prst="rect">
            <a:avLst/>
          </a:prstGeom>
        </p:spPr>
      </p:pic>
      <p:sp>
        <p:nvSpPr>
          <p:cNvPr id="19" name="矩形 18">
            <a:extLst>
              <a:ext uri="{FF2B5EF4-FFF2-40B4-BE49-F238E27FC236}">
                <a16:creationId xmlns:a16="http://schemas.microsoft.com/office/drawing/2014/main" id="{467AFD34-40FC-417E-94F1-428315BDDCD1}"/>
              </a:ext>
            </a:extLst>
          </p:cNvPr>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0" name="圆角矩形 1766">
            <a:extLst>
              <a:ext uri="{FF2B5EF4-FFF2-40B4-BE49-F238E27FC236}">
                <a16:creationId xmlns:a16="http://schemas.microsoft.com/office/drawing/2014/main" id="{780C2038-BDB1-449B-9486-798854BA8E17}"/>
              </a:ext>
            </a:extLst>
          </p:cNvPr>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21" name="圆角矩形 1769">
            <a:extLst>
              <a:ext uri="{FF2B5EF4-FFF2-40B4-BE49-F238E27FC236}">
                <a16:creationId xmlns:a16="http://schemas.microsoft.com/office/drawing/2014/main" id="{71EA06C5-45DD-4087-B897-83311A38FA42}"/>
              </a:ext>
            </a:extLst>
          </p:cNvPr>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4B3C2F6C-DD60-45EC-836C-05371A8ECEAF}"/>
              </a:ext>
            </a:extLst>
          </p:cNvPr>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研究内容</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23" name="Freeform 96">
            <a:extLst>
              <a:ext uri="{FF2B5EF4-FFF2-40B4-BE49-F238E27FC236}">
                <a16:creationId xmlns:a16="http://schemas.microsoft.com/office/drawing/2014/main" id="{87F83B8B-F228-4C4E-AC84-030BD0BD6869}"/>
              </a:ext>
            </a:extLst>
          </p:cNvPr>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Tree>
    <p:extLst>
      <p:ext uri="{BB962C8B-B14F-4D97-AF65-F5344CB8AC3E}">
        <p14:creationId xmlns:p14="http://schemas.microsoft.com/office/powerpoint/2010/main" val="66966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2723815"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原生地质构造的影响</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077A049B-C8D1-4ABE-AFC3-316F6DA54C86}"/>
              </a:ext>
            </a:extLst>
          </p:cNvPr>
          <p:cNvSpPr/>
          <p:nvPr/>
        </p:nvSpPr>
        <p:spPr>
          <a:xfrm>
            <a:off x="475939" y="1538112"/>
            <a:ext cx="10954061" cy="1631212"/>
          </a:xfrm>
          <a:prstGeom prst="rect">
            <a:avLst/>
          </a:prstGeom>
        </p:spPr>
        <p:txBody>
          <a:bodyPr wrap="square" lIns="91436" tIns="45718" rIns="91436" bIns="45718">
            <a:spAutoFit/>
          </a:bodyPr>
          <a:lstStyle/>
          <a:p>
            <a:pPr marL="342900" indent="-342900">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当断层穿越煤层时，由于煤层破碎带范围大，裂隙发育多，由图可以看出巷道左帮的油型气大范围涌出，导致巷道内油型气含量大量增加。</a:t>
            </a: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因此当底板岩层比较稳定，无断层等构造时，底板泥岩能够封闭油型气，油型气涌出风险较小。当仅底板泥岩层存在断层时，油型气仅通过断层涌向巷道底板。</a:t>
            </a:r>
            <a:r>
              <a:rPr lang="zh-CN" altLang="zh-CN" sz="2000" dirty="0">
                <a:solidFill>
                  <a:srgbClr val="FF0000"/>
                </a:solidFill>
                <a:latin typeface="黑体" panose="02010609060101010101" pitchFamily="49" charset="-122"/>
                <a:ea typeface="黑体" panose="02010609060101010101" pitchFamily="49" charset="-122"/>
              </a:rPr>
              <a:t>当存在贯通性断层时煤层和底板都存在连通裂隙，导致油型气涌出量最大，风险最高</a:t>
            </a:r>
            <a:endParaRPr lang="en-US" altLang="zh-CN" sz="2000" dirty="0">
              <a:solidFill>
                <a:srgbClr val="FF0000"/>
              </a:solidFill>
              <a:latin typeface="黑体" panose="02010609060101010101" pitchFamily="49" charset="-122"/>
              <a:ea typeface="黑体" panose="02010609060101010101" pitchFamily="49" charset="-122"/>
            </a:endParaRPr>
          </a:p>
        </p:txBody>
      </p:sp>
      <p:pic>
        <p:nvPicPr>
          <p:cNvPr id="14" name="图片 13">
            <a:extLst>
              <a:ext uri="{FF2B5EF4-FFF2-40B4-BE49-F238E27FC236}">
                <a16:creationId xmlns:a16="http://schemas.microsoft.com/office/drawing/2014/main" id="{27BA98A1-4083-446A-89BD-625DE769F5FC}"/>
              </a:ext>
            </a:extLst>
          </p:cNvPr>
          <p:cNvPicPr/>
          <p:nvPr/>
        </p:nvPicPr>
        <p:blipFill>
          <a:blip r:embed="rId3"/>
          <a:stretch>
            <a:fillRect/>
          </a:stretch>
        </p:blipFill>
        <p:spPr>
          <a:xfrm>
            <a:off x="420370" y="3763645"/>
            <a:ext cx="3561080" cy="2532380"/>
          </a:xfrm>
          <a:prstGeom prst="rect">
            <a:avLst/>
          </a:prstGeom>
        </p:spPr>
      </p:pic>
      <p:pic>
        <p:nvPicPr>
          <p:cNvPr id="15" name="图片 14">
            <a:extLst>
              <a:ext uri="{FF2B5EF4-FFF2-40B4-BE49-F238E27FC236}">
                <a16:creationId xmlns:a16="http://schemas.microsoft.com/office/drawing/2014/main" id="{92B1C9A7-D98D-42C8-93C9-ECFB64235179}"/>
              </a:ext>
            </a:extLst>
          </p:cNvPr>
          <p:cNvPicPr/>
          <p:nvPr/>
        </p:nvPicPr>
        <p:blipFill>
          <a:blip r:embed="rId4"/>
          <a:stretch>
            <a:fillRect/>
          </a:stretch>
        </p:blipFill>
        <p:spPr>
          <a:xfrm>
            <a:off x="4325621" y="3811270"/>
            <a:ext cx="3294380" cy="2465705"/>
          </a:xfrm>
          <a:prstGeom prst="rect">
            <a:avLst/>
          </a:prstGeom>
        </p:spPr>
      </p:pic>
      <p:pic>
        <p:nvPicPr>
          <p:cNvPr id="16" name="图片 15">
            <a:extLst>
              <a:ext uri="{FF2B5EF4-FFF2-40B4-BE49-F238E27FC236}">
                <a16:creationId xmlns:a16="http://schemas.microsoft.com/office/drawing/2014/main" id="{37172996-EC22-408E-95D7-A086A7EAA311}"/>
              </a:ext>
            </a:extLst>
          </p:cNvPr>
          <p:cNvPicPr/>
          <p:nvPr/>
        </p:nvPicPr>
        <p:blipFill>
          <a:blip r:embed="rId5"/>
          <a:stretch>
            <a:fillRect/>
          </a:stretch>
        </p:blipFill>
        <p:spPr>
          <a:xfrm>
            <a:off x="8049895" y="3735070"/>
            <a:ext cx="3294380" cy="2599055"/>
          </a:xfrm>
          <a:prstGeom prst="rect">
            <a:avLst/>
          </a:prstGeom>
        </p:spPr>
      </p:pic>
      <p:sp>
        <p:nvSpPr>
          <p:cNvPr id="19" name="文本框 18">
            <a:extLst>
              <a:ext uri="{FF2B5EF4-FFF2-40B4-BE49-F238E27FC236}">
                <a16:creationId xmlns:a16="http://schemas.microsoft.com/office/drawing/2014/main" id="{A09FA30D-D0D7-4386-8FB5-3FE1B8956E5B}"/>
              </a:ext>
            </a:extLst>
          </p:cNvPr>
          <p:cNvSpPr txBox="1"/>
          <p:nvPr/>
        </p:nvSpPr>
        <p:spPr>
          <a:xfrm>
            <a:off x="8896747" y="6354679"/>
            <a:ext cx="1704578" cy="338554"/>
          </a:xfrm>
          <a:prstGeom prst="rect">
            <a:avLst/>
          </a:prstGeom>
          <a:noFill/>
        </p:spPr>
        <p:txBody>
          <a:bodyPr wrap="square" rtlCol="0">
            <a:spAutoFit/>
          </a:bodyPr>
          <a:lstStyle/>
          <a:p>
            <a:r>
              <a:rPr lang="zh-CN" altLang="zh-CN" sz="1600" dirty="0">
                <a:solidFill>
                  <a:schemeClr val="tx1">
                    <a:lumMod val="75000"/>
                    <a:lumOff val="25000"/>
                  </a:schemeClr>
                </a:solidFill>
                <a:latin typeface="黑体" panose="02010609060101010101" pitchFamily="49" charset="-122"/>
                <a:ea typeface="黑体" panose="02010609060101010101" pitchFamily="49" charset="-122"/>
              </a:rPr>
              <a:t>贯通性断层构造</a:t>
            </a:r>
            <a:endParaRPr lang="zh-CN" altLang="en-US" sz="16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CE6D5AE8-D8C3-481D-9C13-4366E818077D}"/>
              </a:ext>
            </a:extLst>
          </p:cNvPr>
          <p:cNvSpPr txBox="1"/>
          <p:nvPr/>
        </p:nvSpPr>
        <p:spPr>
          <a:xfrm>
            <a:off x="4991497" y="6345154"/>
            <a:ext cx="4352528" cy="338554"/>
          </a:xfrm>
          <a:prstGeom prst="rect">
            <a:avLst/>
          </a:prstGeom>
          <a:noFill/>
        </p:spPr>
        <p:txBody>
          <a:bodyPr wrap="square" rtlCol="0">
            <a:spAutoFit/>
          </a:bodyPr>
          <a:lstStyle/>
          <a:p>
            <a:r>
              <a:rPr lang="zh-CN" altLang="en-US" sz="1600" dirty="0">
                <a:solidFill>
                  <a:schemeClr val="tx1">
                    <a:lumMod val="75000"/>
                    <a:lumOff val="25000"/>
                  </a:schemeClr>
                </a:solidFill>
                <a:latin typeface="黑体" panose="02010609060101010101" pitchFamily="49" charset="-122"/>
                <a:ea typeface="黑体" panose="02010609060101010101" pitchFamily="49" charset="-122"/>
              </a:rPr>
              <a:t>连通性</a:t>
            </a:r>
            <a:r>
              <a:rPr lang="zh-CN" altLang="zh-CN" sz="1600" dirty="0">
                <a:solidFill>
                  <a:schemeClr val="tx1">
                    <a:lumMod val="75000"/>
                    <a:lumOff val="25000"/>
                  </a:schemeClr>
                </a:solidFill>
                <a:latin typeface="黑体" panose="02010609060101010101" pitchFamily="49" charset="-122"/>
                <a:ea typeface="黑体" panose="02010609060101010101" pitchFamily="49" charset="-122"/>
              </a:rPr>
              <a:t>断层构造</a:t>
            </a:r>
            <a:endParaRPr lang="zh-CN" altLang="en-US" sz="16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21" name="文本框 20">
            <a:extLst>
              <a:ext uri="{FF2B5EF4-FFF2-40B4-BE49-F238E27FC236}">
                <a16:creationId xmlns:a16="http://schemas.microsoft.com/office/drawing/2014/main" id="{E2FA5B95-4376-4DB1-9FBF-619C4F154DE1}"/>
              </a:ext>
            </a:extLst>
          </p:cNvPr>
          <p:cNvSpPr txBox="1"/>
          <p:nvPr/>
        </p:nvSpPr>
        <p:spPr>
          <a:xfrm>
            <a:off x="1410097" y="6316579"/>
            <a:ext cx="1333103" cy="338554"/>
          </a:xfrm>
          <a:prstGeom prst="rect">
            <a:avLst/>
          </a:prstGeom>
          <a:noFill/>
        </p:spPr>
        <p:txBody>
          <a:bodyPr wrap="square" rtlCol="0">
            <a:spAutoFit/>
          </a:bodyPr>
          <a:lstStyle/>
          <a:p>
            <a:r>
              <a:rPr lang="zh-CN" altLang="en-US" sz="1600" dirty="0">
                <a:solidFill>
                  <a:schemeClr val="tx1">
                    <a:lumMod val="75000"/>
                    <a:lumOff val="25000"/>
                  </a:schemeClr>
                </a:solidFill>
                <a:latin typeface="黑体" panose="02010609060101010101" pitchFamily="49" charset="-122"/>
                <a:ea typeface="黑体" panose="02010609060101010101" pitchFamily="49" charset="-122"/>
              </a:rPr>
              <a:t>无</a:t>
            </a:r>
            <a:r>
              <a:rPr lang="zh-CN" altLang="zh-CN" sz="1600" dirty="0">
                <a:solidFill>
                  <a:schemeClr val="tx1">
                    <a:lumMod val="75000"/>
                    <a:lumOff val="25000"/>
                  </a:schemeClr>
                </a:solidFill>
                <a:latin typeface="黑体" panose="02010609060101010101" pitchFamily="49" charset="-122"/>
                <a:ea typeface="黑体" panose="02010609060101010101" pitchFamily="49" charset="-122"/>
              </a:rPr>
              <a:t>断层构造</a:t>
            </a:r>
            <a:endParaRPr lang="zh-CN" altLang="en-US" sz="16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18" name="矩形 17">
            <a:extLst>
              <a:ext uri="{FF2B5EF4-FFF2-40B4-BE49-F238E27FC236}">
                <a16:creationId xmlns:a16="http://schemas.microsoft.com/office/drawing/2014/main" id="{6CE38226-09B1-41A6-986E-741FB0B2D83C}"/>
              </a:ext>
            </a:extLst>
          </p:cNvPr>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2" name="圆角矩形 1766">
            <a:extLst>
              <a:ext uri="{FF2B5EF4-FFF2-40B4-BE49-F238E27FC236}">
                <a16:creationId xmlns:a16="http://schemas.microsoft.com/office/drawing/2014/main" id="{A20C2BBC-5B6B-4002-A3FE-DE20269A20EF}"/>
              </a:ext>
            </a:extLst>
          </p:cNvPr>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23" name="圆角矩形 1769">
            <a:extLst>
              <a:ext uri="{FF2B5EF4-FFF2-40B4-BE49-F238E27FC236}">
                <a16:creationId xmlns:a16="http://schemas.microsoft.com/office/drawing/2014/main" id="{3C07CB7E-8AE8-475B-B750-81C0A8833C08}"/>
              </a:ext>
            </a:extLst>
          </p:cNvPr>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3CCE9063-40AE-4E71-A44F-DD80F4321FC0}"/>
              </a:ext>
            </a:extLst>
          </p:cNvPr>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研究内容</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25" name="Freeform 96">
            <a:extLst>
              <a:ext uri="{FF2B5EF4-FFF2-40B4-BE49-F238E27FC236}">
                <a16:creationId xmlns:a16="http://schemas.microsoft.com/office/drawing/2014/main" id="{480AB6A9-80F8-4BCF-9168-D6DD6A36F3DF}"/>
              </a:ext>
            </a:extLst>
          </p:cNvPr>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Tree>
    <p:extLst>
      <p:ext uri="{BB962C8B-B14F-4D97-AF65-F5344CB8AC3E}">
        <p14:creationId xmlns:p14="http://schemas.microsoft.com/office/powerpoint/2010/main" val="10272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1877429"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电法评价指标</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D2B9D35-F280-462D-81A1-B9EEC8721BE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150" y="3448368"/>
            <a:ext cx="6635750" cy="2419032"/>
          </a:xfrm>
          <a:prstGeom prst="rect">
            <a:avLst/>
          </a:prstGeom>
          <a:noFill/>
          <a:ln>
            <a:noFill/>
          </a:ln>
        </p:spPr>
      </p:pic>
      <p:sp>
        <p:nvSpPr>
          <p:cNvPr id="23" name="矩形 22">
            <a:extLst>
              <a:ext uri="{FF2B5EF4-FFF2-40B4-BE49-F238E27FC236}">
                <a16:creationId xmlns:a16="http://schemas.microsoft.com/office/drawing/2014/main" id="{82EF1336-1A3F-4915-AD66-2B31093EEDCD}"/>
              </a:ext>
            </a:extLst>
          </p:cNvPr>
          <p:cNvSpPr/>
          <p:nvPr/>
        </p:nvSpPr>
        <p:spPr>
          <a:xfrm>
            <a:off x="475939" y="1538112"/>
            <a:ext cx="10954061" cy="1993812"/>
          </a:xfrm>
          <a:prstGeom prst="rect">
            <a:avLst/>
          </a:prstGeom>
        </p:spPr>
        <p:txBody>
          <a:bodyPr wrap="square" lIns="91436" tIns="45718" rIns="91436" bIns="45718">
            <a:spAutoFit/>
          </a:bodyPr>
          <a:lstStyle/>
          <a:p>
            <a:pPr marL="342900" indent="-342900" algn="just" hangingPunct="0">
              <a:lnSpc>
                <a:spcPct val="105000"/>
              </a:lnSpc>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通过使电极与底板岩石密切接触并布置测线连接所有电极，由供电电极发射电流，通过单个电极所产生的电源场形成的电位差变化来计算电阻率</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作为球面内的地质体异常的综合反映电性参数。</a:t>
            </a: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endParaRPr>
          </a:p>
          <a:p>
            <a:pPr marL="342900" indent="-342900" algn="just" hangingPunct="0">
              <a:lnSpc>
                <a:spcPct val="105000"/>
              </a:lnSpc>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减少误差首先进行叠加计算，在计算供电电极在每一个观测点的电阻率值时，对同一供电点不同测量电极</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M</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N</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下测得的电阻率进行加权处理，此时以</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OA</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为半径的球面可认为具有与</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O</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点相同的电性特征</a:t>
            </a:r>
          </a:p>
        </p:txBody>
      </p:sp>
      <p:pic>
        <p:nvPicPr>
          <p:cNvPr id="24" name="图片 23">
            <a:extLst>
              <a:ext uri="{FF2B5EF4-FFF2-40B4-BE49-F238E27FC236}">
                <a16:creationId xmlns:a16="http://schemas.microsoft.com/office/drawing/2014/main" id="{C4DCE220-9959-465F-8ECC-0748B97A18E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6125" y="3782059"/>
            <a:ext cx="4391025" cy="2123441"/>
          </a:xfrm>
          <a:prstGeom prst="rect">
            <a:avLst/>
          </a:prstGeom>
          <a:noFill/>
          <a:ln>
            <a:noFill/>
          </a:ln>
        </p:spPr>
      </p:pic>
      <p:sp>
        <p:nvSpPr>
          <p:cNvPr id="26" name="文本框 25">
            <a:extLst>
              <a:ext uri="{FF2B5EF4-FFF2-40B4-BE49-F238E27FC236}">
                <a16:creationId xmlns:a16="http://schemas.microsoft.com/office/drawing/2014/main" id="{62D17B62-B2B3-4BE2-9879-8D4DCD983A63}"/>
              </a:ext>
            </a:extLst>
          </p:cNvPr>
          <p:cNvSpPr txBox="1"/>
          <p:nvPr/>
        </p:nvSpPr>
        <p:spPr>
          <a:xfrm>
            <a:off x="1852613" y="5906571"/>
            <a:ext cx="3462337" cy="338554"/>
          </a:xfrm>
          <a:prstGeom prst="rect">
            <a:avLst/>
          </a:prstGeom>
          <a:noFill/>
        </p:spPr>
        <p:txBody>
          <a:bodyPr wrap="square">
            <a:spAutoFit/>
          </a:bodyPr>
          <a:lstStyle/>
          <a:p>
            <a:r>
              <a:rPr lang="en-US" altLang="zh-CN" sz="1600" dirty="0">
                <a:solidFill>
                  <a:schemeClr val="tx1">
                    <a:lumMod val="75000"/>
                    <a:lumOff val="25000"/>
                  </a:schemeClr>
                </a:solidFill>
                <a:latin typeface="黑体" panose="02010609060101010101" pitchFamily="49" charset="-122"/>
                <a:ea typeface="黑体" panose="02010609060101010101" pitchFamily="49" charset="-122"/>
              </a:rPr>
              <a:t>直流电法多级供电底板探测示意图</a:t>
            </a:r>
            <a:endParaRPr lang="zh-CN" altLang="en-US" sz="16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29" name="文本框 28">
            <a:extLst>
              <a:ext uri="{FF2B5EF4-FFF2-40B4-BE49-F238E27FC236}">
                <a16:creationId xmlns:a16="http://schemas.microsoft.com/office/drawing/2014/main" id="{6F0675F4-9683-4626-AEF8-1062FDCC1D8C}"/>
              </a:ext>
            </a:extLst>
          </p:cNvPr>
          <p:cNvSpPr txBox="1"/>
          <p:nvPr/>
        </p:nvSpPr>
        <p:spPr>
          <a:xfrm>
            <a:off x="9015414" y="5944671"/>
            <a:ext cx="2576512" cy="338554"/>
          </a:xfrm>
          <a:prstGeom prst="rect">
            <a:avLst/>
          </a:prstGeom>
          <a:noFill/>
        </p:spPr>
        <p:txBody>
          <a:bodyPr wrap="square">
            <a:spAutoFit/>
          </a:bodyPr>
          <a:lstStyle/>
          <a:p>
            <a:r>
              <a:rPr lang="en-US" altLang="zh-CN" sz="1600" dirty="0">
                <a:solidFill>
                  <a:schemeClr val="tx1">
                    <a:lumMod val="75000"/>
                    <a:lumOff val="25000"/>
                  </a:schemeClr>
                </a:solidFill>
                <a:latin typeface="黑体" panose="02010609060101010101" pitchFamily="49" charset="-122"/>
                <a:ea typeface="黑体" panose="02010609060101010101" pitchFamily="49" charset="-122"/>
              </a:rPr>
              <a:t>垂直叠加计算示意图</a:t>
            </a:r>
            <a:endParaRPr lang="zh-CN" altLang="en-US" sz="16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D4472AB4-8B89-4699-A1D7-69C08C751D0F}"/>
              </a:ext>
            </a:extLst>
          </p:cNvPr>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6" name="圆角矩形 1766">
            <a:extLst>
              <a:ext uri="{FF2B5EF4-FFF2-40B4-BE49-F238E27FC236}">
                <a16:creationId xmlns:a16="http://schemas.microsoft.com/office/drawing/2014/main" id="{5FBA4014-CBB7-436A-844B-4A8C3FFEB480}"/>
              </a:ext>
            </a:extLst>
          </p:cNvPr>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 name="圆角矩形 1769">
            <a:extLst>
              <a:ext uri="{FF2B5EF4-FFF2-40B4-BE49-F238E27FC236}">
                <a16:creationId xmlns:a16="http://schemas.microsoft.com/office/drawing/2014/main" id="{E9148955-219A-4AF0-8FAC-B2AC40FDB3AF}"/>
              </a:ext>
            </a:extLst>
          </p:cNvPr>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12097E4F-93CB-420A-8BCF-D33DCF02217B}"/>
              </a:ext>
            </a:extLst>
          </p:cNvPr>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研究内容</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19" name="Freeform 96">
            <a:extLst>
              <a:ext uri="{FF2B5EF4-FFF2-40B4-BE49-F238E27FC236}">
                <a16:creationId xmlns:a16="http://schemas.microsoft.com/office/drawing/2014/main" id="{F7233CA0-9EE9-440D-9213-9B89A2AB38DB}"/>
              </a:ext>
            </a:extLst>
          </p:cNvPr>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Tree>
    <p:extLst>
      <p:ext uri="{BB962C8B-B14F-4D97-AF65-F5344CB8AC3E}">
        <p14:creationId xmlns:p14="http://schemas.microsoft.com/office/powerpoint/2010/main" val="415940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1877429"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电法评价指标</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82EF1336-1A3F-4915-AD66-2B31093EEDCD}"/>
              </a:ext>
            </a:extLst>
          </p:cNvPr>
          <p:cNvSpPr/>
          <p:nvPr/>
        </p:nvSpPr>
        <p:spPr>
          <a:xfrm>
            <a:off x="475939" y="1538112"/>
            <a:ext cx="10954061" cy="1015659"/>
          </a:xfrm>
          <a:prstGeom prst="rect">
            <a:avLst/>
          </a:prstGeom>
        </p:spPr>
        <p:txBody>
          <a:bodyPr wrap="square" lIns="91436" tIns="45718" rIns="91436" bIns="45718">
            <a:spAutoFit/>
          </a:bodyPr>
          <a:lstStyle/>
          <a:p>
            <a:pPr marL="342900" indent="-342900">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在该观测系统下供电电极为点电源形成稳定的球形电场，当供电电极发射电流时其余测量电极同步采集电位。采用不同供电电极与测量电极的组合将会形成多个不同半径的探测球面，能够得到大量的电流电位数据来计算前方地质体的电阻率响应特征。</a:t>
            </a: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endParaRPr>
          </a:p>
        </p:txBody>
      </p:sp>
      <p:pic>
        <p:nvPicPr>
          <p:cNvPr id="12" name="图片 11">
            <a:extLst>
              <a:ext uri="{FF2B5EF4-FFF2-40B4-BE49-F238E27FC236}">
                <a16:creationId xmlns:a16="http://schemas.microsoft.com/office/drawing/2014/main" id="{D4FEB9B4-90B0-49DB-9DBA-B81DE986FCF0}"/>
              </a:ext>
            </a:extLst>
          </p:cNvPr>
          <p:cNvPicPr/>
          <p:nvPr/>
        </p:nvPicPr>
        <p:blipFill rotWithShape="1">
          <a:blip r:embed="rId3" cstate="print">
            <a:extLst>
              <a:ext uri="{28A0092B-C50C-407E-A947-70E740481C1C}">
                <a14:useLocalDpi xmlns:a14="http://schemas.microsoft.com/office/drawing/2010/main" val="0"/>
              </a:ext>
            </a:extLst>
          </a:blip>
          <a:srcRect b="16472"/>
          <a:stretch/>
        </p:blipFill>
        <p:spPr bwMode="auto">
          <a:xfrm>
            <a:off x="3152775" y="2562225"/>
            <a:ext cx="6019800" cy="4200525"/>
          </a:xfrm>
          <a:prstGeom prst="rect">
            <a:avLst/>
          </a:prstGeom>
          <a:noFill/>
          <a:ln>
            <a:noFill/>
          </a:ln>
          <a:extLst>
            <a:ext uri="{53640926-AAD7-44D8-BBD7-CCE9431645EC}">
              <a14:shadowObscured xmlns:a14="http://schemas.microsoft.com/office/drawing/2010/main"/>
            </a:ext>
          </a:extLst>
        </p:spPr>
      </p:pic>
      <p:sp>
        <p:nvSpPr>
          <p:cNvPr id="13" name="矩形 12">
            <a:extLst>
              <a:ext uri="{FF2B5EF4-FFF2-40B4-BE49-F238E27FC236}">
                <a16:creationId xmlns:a16="http://schemas.microsoft.com/office/drawing/2014/main" id="{3D13D5CA-1E13-46C5-813B-B187A9B2F927}"/>
              </a:ext>
            </a:extLst>
          </p:cNvPr>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4" name="圆角矩形 1766">
            <a:extLst>
              <a:ext uri="{FF2B5EF4-FFF2-40B4-BE49-F238E27FC236}">
                <a16:creationId xmlns:a16="http://schemas.microsoft.com/office/drawing/2014/main" id="{A07D5861-0FDC-4EB8-A8EE-E26E8766BC78}"/>
              </a:ext>
            </a:extLst>
          </p:cNvPr>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5" name="圆角矩形 1769">
            <a:extLst>
              <a:ext uri="{FF2B5EF4-FFF2-40B4-BE49-F238E27FC236}">
                <a16:creationId xmlns:a16="http://schemas.microsoft.com/office/drawing/2014/main" id="{C99FBCD7-A5FB-4994-885C-2FBC1FE6AF6F}"/>
              </a:ext>
            </a:extLst>
          </p:cNvPr>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7DE3552-E796-4B3B-BDE5-EB8B0DEFA92E}"/>
              </a:ext>
            </a:extLst>
          </p:cNvPr>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研究内容</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17" name="Freeform 96">
            <a:extLst>
              <a:ext uri="{FF2B5EF4-FFF2-40B4-BE49-F238E27FC236}">
                <a16:creationId xmlns:a16="http://schemas.microsoft.com/office/drawing/2014/main" id="{7B36A2F6-5021-4F11-98F4-4D44BDFE17BC}"/>
              </a:ext>
            </a:extLst>
          </p:cNvPr>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Tree>
    <p:extLst>
      <p:ext uri="{BB962C8B-B14F-4D97-AF65-F5344CB8AC3E}">
        <p14:creationId xmlns:p14="http://schemas.microsoft.com/office/powerpoint/2010/main" val="18261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5B17C07-3325-49AA-9231-DB268BDC6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0239" y="2419350"/>
            <a:ext cx="5694225" cy="4171950"/>
          </a:xfrm>
          <a:prstGeom prst="rect">
            <a:avLst/>
          </a:prstGeom>
        </p:spPr>
      </p:pic>
      <p:pic>
        <p:nvPicPr>
          <p:cNvPr id="11" name="图片 10">
            <a:extLst>
              <a:ext uri="{FF2B5EF4-FFF2-40B4-BE49-F238E27FC236}">
                <a16:creationId xmlns:a16="http://schemas.microsoft.com/office/drawing/2014/main" id="{F25A595A-AF21-4A54-8693-F5C0C5BFC8C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200" y="2324100"/>
            <a:ext cx="5137150" cy="4257675"/>
          </a:xfrm>
          <a:prstGeom prst="rect">
            <a:avLst/>
          </a:prstGeom>
          <a:noFill/>
          <a:ln>
            <a:noFill/>
          </a:ln>
        </p:spPr>
      </p:pic>
      <p:cxnSp>
        <p:nvCxnSpPr>
          <p:cNvPr id="37" name="直接箭头连接符 36">
            <a:extLst>
              <a:ext uri="{FF2B5EF4-FFF2-40B4-BE49-F238E27FC236}">
                <a16:creationId xmlns:a16="http://schemas.microsoft.com/office/drawing/2014/main" id="{731CD8F4-60E0-476A-B132-FBAFBE3E78D1}"/>
              </a:ext>
            </a:extLst>
          </p:cNvPr>
          <p:cNvCxnSpPr>
            <a:cxnSpLocks/>
            <a:stCxn id="11" idx="3"/>
          </p:cNvCxnSpPr>
          <p:nvPr/>
        </p:nvCxnSpPr>
        <p:spPr>
          <a:xfrm>
            <a:off x="5467350" y="4452938"/>
            <a:ext cx="977265" cy="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40" name="连接符: 肘形 39">
            <a:extLst>
              <a:ext uri="{FF2B5EF4-FFF2-40B4-BE49-F238E27FC236}">
                <a16:creationId xmlns:a16="http://schemas.microsoft.com/office/drawing/2014/main" id="{B055B39D-A8FB-4F3A-A693-947C0B7F0BE7}"/>
              </a:ext>
            </a:extLst>
          </p:cNvPr>
          <p:cNvCxnSpPr/>
          <p:nvPr/>
        </p:nvCxnSpPr>
        <p:spPr>
          <a:xfrm>
            <a:off x="5446395" y="3522345"/>
            <a:ext cx="1028700" cy="220980"/>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2" name="连接符: 肘形 41">
            <a:extLst>
              <a:ext uri="{FF2B5EF4-FFF2-40B4-BE49-F238E27FC236}">
                <a16:creationId xmlns:a16="http://schemas.microsoft.com/office/drawing/2014/main" id="{CC507E3C-BBDB-46CA-BB0C-415363471E7C}"/>
              </a:ext>
            </a:extLst>
          </p:cNvPr>
          <p:cNvCxnSpPr/>
          <p:nvPr/>
        </p:nvCxnSpPr>
        <p:spPr>
          <a:xfrm>
            <a:off x="5476875" y="3529965"/>
            <a:ext cx="975360" cy="541020"/>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直接连接符 47">
            <a:extLst>
              <a:ext uri="{FF2B5EF4-FFF2-40B4-BE49-F238E27FC236}">
                <a16:creationId xmlns:a16="http://schemas.microsoft.com/office/drawing/2014/main" id="{0AA3F5A0-4149-401A-80F9-3CB8D3912F0C}"/>
              </a:ext>
            </a:extLst>
          </p:cNvPr>
          <p:cNvCxnSpPr>
            <a:cxnSpLocks/>
          </p:cNvCxnSpPr>
          <p:nvPr/>
        </p:nvCxnSpPr>
        <p:spPr>
          <a:xfrm>
            <a:off x="5431155" y="6036945"/>
            <a:ext cx="51054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52" name="直接连接符 51">
            <a:extLst>
              <a:ext uri="{FF2B5EF4-FFF2-40B4-BE49-F238E27FC236}">
                <a16:creationId xmlns:a16="http://schemas.microsoft.com/office/drawing/2014/main" id="{7F3DBAF7-2FB0-4DB1-8F21-3E3C740EAF7B}"/>
              </a:ext>
            </a:extLst>
          </p:cNvPr>
          <p:cNvCxnSpPr/>
          <p:nvPr/>
        </p:nvCxnSpPr>
        <p:spPr>
          <a:xfrm flipV="1">
            <a:off x="5926455" y="4871085"/>
            <a:ext cx="0" cy="1150620"/>
          </a:xfrm>
          <a:prstGeom prst="line">
            <a:avLst/>
          </a:prstGeom>
        </p:spPr>
        <p:style>
          <a:lnRef idx="3">
            <a:schemeClr val="accent6"/>
          </a:lnRef>
          <a:fillRef idx="0">
            <a:schemeClr val="accent6"/>
          </a:fillRef>
          <a:effectRef idx="2">
            <a:schemeClr val="accent6"/>
          </a:effectRef>
          <a:fontRef idx="minor">
            <a:schemeClr val="tx1"/>
          </a:fontRef>
        </p:style>
      </p:cxnSp>
      <p:cxnSp>
        <p:nvCxnSpPr>
          <p:cNvPr id="54" name="直接箭头连接符 53">
            <a:extLst>
              <a:ext uri="{FF2B5EF4-FFF2-40B4-BE49-F238E27FC236}">
                <a16:creationId xmlns:a16="http://schemas.microsoft.com/office/drawing/2014/main" id="{5B98336B-64F1-4F19-904F-8832F1B2C806}"/>
              </a:ext>
            </a:extLst>
          </p:cNvPr>
          <p:cNvCxnSpPr/>
          <p:nvPr/>
        </p:nvCxnSpPr>
        <p:spPr>
          <a:xfrm>
            <a:off x="5934075" y="4878705"/>
            <a:ext cx="47244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4134457"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油型气涌出危险性评价软件设计</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4C053234-6BB1-4D70-8265-29A35AFAAB03}"/>
              </a:ext>
            </a:extLst>
          </p:cNvPr>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9" name="圆角矩形 1766">
            <a:extLst>
              <a:ext uri="{FF2B5EF4-FFF2-40B4-BE49-F238E27FC236}">
                <a16:creationId xmlns:a16="http://schemas.microsoft.com/office/drawing/2014/main" id="{01EB19DB-183A-4148-BBCA-6A608BDA7374}"/>
              </a:ext>
            </a:extLst>
          </p:cNvPr>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20" name="圆角矩形 1769">
            <a:extLst>
              <a:ext uri="{FF2B5EF4-FFF2-40B4-BE49-F238E27FC236}">
                <a16:creationId xmlns:a16="http://schemas.microsoft.com/office/drawing/2014/main" id="{436A3D6D-7679-4F4F-BD1F-EC7A69963FBC}"/>
              </a:ext>
            </a:extLst>
          </p:cNvPr>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729C3575-4793-40A7-9749-4BB241B27C42}"/>
              </a:ext>
            </a:extLst>
          </p:cNvPr>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研究内容</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22" name="Freeform 96">
            <a:extLst>
              <a:ext uri="{FF2B5EF4-FFF2-40B4-BE49-F238E27FC236}">
                <a16:creationId xmlns:a16="http://schemas.microsoft.com/office/drawing/2014/main" id="{3F5CB794-59A9-41FB-B928-9211F35C047F}"/>
              </a:ext>
            </a:extLst>
          </p:cNvPr>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Tree>
    <p:extLst>
      <p:ext uri="{BB962C8B-B14F-4D97-AF65-F5344CB8AC3E}">
        <p14:creationId xmlns:p14="http://schemas.microsoft.com/office/powerpoint/2010/main" val="250285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9" name="文本框 68"/>
          <p:cNvSpPr txBox="1"/>
          <p:nvPr/>
        </p:nvSpPr>
        <p:spPr>
          <a:xfrm>
            <a:off x="4737664" y="1503950"/>
            <a:ext cx="3876019" cy="523220"/>
          </a:xfrm>
          <a:prstGeom prst="rect">
            <a:avLst/>
          </a:prstGeom>
          <a:noFill/>
        </p:spPr>
        <p:txBody>
          <a:bodyPr wrap="square" rtlCol="0">
            <a:spAutoFit/>
          </a:bodyPr>
          <a:lstStyle/>
          <a:p>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研究背景</a:t>
            </a:r>
          </a:p>
        </p:txBody>
      </p:sp>
      <p:sp>
        <p:nvSpPr>
          <p:cNvPr id="71" name="文本框 70"/>
          <p:cNvSpPr txBox="1"/>
          <p:nvPr/>
        </p:nvSpPr>
        <p:spPr>
          <a:xfrm>
            <a:off x="9457927" y="1484169"/>
            <a:ext cx="2394858" cy="523220"/>
          </a:xfrm>
          <a:prstGeom prst="rect">
            <a:avLst/>
          </a:prstGeom>
          <a:noFill/>
        </p:spPr>
        <p:txBody>
          <a:bodyPr wrap="square" rtlCol="0">
            <a:spAutoFit/>
          </a:bodyPr>
          <a:lstStyle/>
          <a:p>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研究内容</a:t>
            </a:r>
          </a:p>
        </p:txBody>
      </p:sp>
      <p:sp>
        <p:nvSpPr>
          <p:cNvPr id="2" name="矩形 1"/>
          <p:cNvSpPr/>
          <p:nvPr/>
        </p:nvSpPr>
        <p:spPr>
          <a:xfrm>
            <a:off x="0" y="0"/>
            <a:ext cx="3033486" cy="6858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126"/>
          <p:cNvSpPr/>
          <p:nvPr/>
        </p:nvSpPr>
        <p:spPr>
          <a:xfrm>
            <a:off x="651667" y="3268397"/>
            <a:ext cx="1576072" cy="923330"/>
          </a:xfrm>
          <a:prstGeom prst="rect">
            <a:avLst/>
          </a:prstGeom>
        </p:spPr>
        <p:txBody>
          <a:bodyPr wrap="none">
            <a:spAutoFit/>
          </a:bodyPr>
          <a:lstStyle/>
          <a:p>
            <a:r>
              <a:rPr kumimoji="1" lang="zh-CN" altLang="en-US" sz="5400" b="1" dirty="0">
                <a:solidFill>
                  <a:schemeClr val="bg2">
                    <a:lumMod val="10000"/>
                  </a:schemeClr>
                </a:solidFill>
                <a:latin typeface="方正清刻本悦宋简体" panose="02000000000000000000" pitchFamily="2" charset="-122"/>
                <a:ea typeface="方正清刻本悦宋简体" panose="02000000000000000000" pitchFamily="2" charset="-122"/>
              </a:rPr>
              <a:t>目录</a:t>
            </a:r>
          </a:p>
        </p:txBody>
      </p:sp>
      <p:sp>
        <p:nvSpPr>
          <p:cNvPr id="128" name="文本框 127"/>
          <p:cNvSpPr txBox="1"/>
          <p:nvPr/>
        </p:nvSpPr>
        <p:spPr>
          <a:xfrm>
            <a:off x="4776976" y="3697224"/>
            <a:ext cx="2394858" cy="523220"/>
          </a:xfrm>
          <a:prstGeom prst="rect">
            <a:avLst/>
          </a:prstGeom>
          <a:noFill/>
        </p:spPr>
        <p:txBody>
          <a:bodyPr wrap="square" rtlCol="0">
            <a:spAutoFit/>
          </a:bodyPr>
          <a:lstStyle/>
          <a:p>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结论与展望</a:t>
            </a:r>
          </a:p>
        </p:txBody>
      </p:sp>
      <p:sp>
        <p:nvSpPr>
          <p:cNvPr id="129" name="文本框 128"/>
          <p:cNvSpPr txBox="1"/>
          <p:nvPr/>
        </p:nvSpPr>
        <p:spPr>
          <a:xfrm>
            <a:off x="3847238" y="1610406"/>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01</a:t>
            </a:r>
          </a:p>
        </p:txBody>
      </p:sp>
      <p:sp>
        <p:nvSpPr>
          <p:cNvPr id="130" name="矩形 129"/>
          <p:cNvSpPr/>
          <p:nvPr/>
        </p:nvSpPr>
        <p:spPr>
          <a:xfrm>
            <a:off x="3847238" y="1550349"/>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p:cNvSpPr txBox="1"/>
          <p:nvPr/>
        </p:nvSpPr>
        <p:spPr>
          <a:xfrm>
            <a:off x="8571629" y="1569196"/>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02</a:t>
            </a:r>
          </a:p>
        </p:txBody>
      </p:sp>
      <p:sp>
        <p:nvSpPr>
          <p:cNvPr id="132" name="矩形 131"/>
          <p:cNvSpPr/>
          <p:nvPr/>
        </p:nvSpPr>
        <p:spPr>
          <a:xfrm>
            <a:off x="8571629" y="1509139"/>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p:cNvSpPr txBox="1"/>
          <p:nvPr/>
        </p:nvSpPr>
        <p:spPr>
          <a:xfrm>
            <a:off x="3847238" y="3760228"/>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03</a:t>
            </a:r>
          </a:p>
        </p:txBody>
      </p:sp>
      <p:sp>
        <p:nvSpPr>
          <p:cNvPr id="136" name="矩形 135"/>
          <p:cNvSpPr/>
          <p:nvPr/>
        </p:nvSpPr>
        <p:spPr>
          <a:xfrm>
            <a:off x="3847238" y="3700171"/>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4766349" y="2032496"/>
            <a:ext cx="3714169"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itchFamily="34" charset="-122"/>
                <a:ea typeface="微软雅黑" pitchFamily="34" charset="-122"/>
                <a:cs typeface="Times New Roman" panose="02020603050405020304" pitchFamily="18" charset="0"/>
              </a:rPr>
              <a:t>Introduction</a:t>
            </a:r>
            <a:endParaRPr lang="zh-CN" altLang="en-US" sz="1600" dirty="0">
              <a:solidFill>
                <a:schemeClr val="tx1">
                  <a:lumMod val="75000"/>
                  <a:lumOff val="25000"/>
                </a:schemeClr>
              </a:solidFill>
              <a:latin typeface="微软雅黑" pitchFamily="34" charset="-122"/>
              <a:ea typeface="微软雅黑" pitchFamily="34" charset="-122"/>
              <a:cs typeface="Times New Roman" panose="02020603050405020304" pitchFamily="18" charset="0"/>
            </a:endParaRPr>
          </a:p>
        </p:txBody>
      </p:sp>
      <p:sp>
        <p:nvSpPr>
          <p:cNvPr id="143" name="文本框 142"/>
          <p:cNvSpPr txBox="1"/>
          <p:nvPr/>
        </p:nvSpPr>
        <p:spPr>
          <a:xfrm>
            <a:off x="9493253" y="2032496"/>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itchFamily="34" charset="-122"/>
                <a:ea typeface="微软雅黑" pitchFamily="34" charset="-122"/>
                <a:cs typeface="Times New Roman" pitchFamily="18" charset="0"/>
              </a:rPr>
              <a:t>Contents</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45" name="文本框 144"/>
          <p:cNvSpPr txBox="1"/>
          <p:nvPr/>
        </p:nvSpPr>
        <p:spPr>
          <a:xfrm>
            <a:off x="4812302" y="4242119"/>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itchFamily="34" charset="-122"/>
                <a:ea typeface="微软雅黑" pitchFamily="34" charset="-122"/>
                <a:cs typeface="Times New Roman" pitchFamily="18" charset="0"/>
              </a:rPr>
              <a:t>Conclusions</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pic>
        <p:nvPicPr>
          <p:cNvPr id="4" name="图片 3">
            <a:extLst>
              <a:ext uri="{FF2B5EF4-FFF2-40B4-BE49-F238E27FC236}">
                <a16:creationId xmlns:a16="http://schemas.microsoft.com/office/drawing/2014/main" id="{504A8F35-ACAA-4BF4-B14E-9CC9AD4D0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822" y="818473"/>
            <a:ext cx="5429050" cy="4071788"/>
          </a:xfrm>
          <a:prstGeom prst="rect">
            <a:avLst/>
          </a:prstGeom>
        </p:spPr>
      </p:pic>
      <p:sp>
        <p:nvSpPr>
          <p:cNvPr id="21" name="文本框 20">
            <a:extLst>
              <a:ext uri="{FF2B5EF4-FFF2-40B4-BE49-F238E27FC236}">
                <a16:creationId xmlns:a16="http://schemas.microsoft.com/office/drawing/2014/main" id="{6F3AE3B7-D029-4F84-9637-9B99204BFD76}"/>
              </a:ext>
            </a:extLst>
          </p:cNvPr>
          <p:cNvSpPr txBox="1"/>
          <p:nvPr/>
        </p:nvSpPr>
        <p:spPr>
          <a:xfrm>
            <a:off x="9422601" y="3675549"/>
            <a:ext cx="2394858" cy="523220"/>
          </a:xfrm>
          <a:prstGeom prst="rect">
            <a:avLst/>
          </a:prstGeom>
          <a:noFill/>
        </p:spPr>
        <p:txBody>
          <a:bodyPr wrap="square" rtlCol="0">
            <a:spAutoFit/>
          </a:bodyPr>
          <a:lstStyle/>
          <a:p>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盲审意见修改</a:t>
            </a:r>
          </a:p>
        </p:txBody>
      </p:sp>
      <p:sp>
        <p:nvSpPr>
          <p:cNvPr id="22" name="文本框 21">
            <a:extLst>
              <a:ext uri="{FF2B5EF4-FFF2-40B4-BE49-F238E27FC236}">
                <a16:creationId xmlns:a16="http://schemas.microsoft.com/office/drawing/2014/main" id="{3526A52C-13BC-4A45-9826-3CA297AA7887}"/>
              </a:ext>
            </a:extLst>
          </p:cNvPr>
          <p:cNvSpPr txBox="1"/>
          <p:nvPr/>
        </p:nvSpPr>
        <p:spPr>
          <a:xfrm>
            <a:off x="8492863" y="3738553"/>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04</a:t>
            </a:r>
          </a:p>
        </p:txBody>
      </p:sp>
      <p:sp>
        <p:nvSpPr>
          <p:cNvPr id="23" name="矩形 22">
            <a:extLst>
              <a:ext uri="{FF2B5EF4-FFF2-40B4-BE49-F238E27FC236}">
                <a16:creationId xmlns:a16="http://schemas.microsoft.com/office/drawing/2014/main" id="{CCC840BC-8998-4182-9423-FE51F130D4F3}"/>
              </a:ext>
            </a:extLst>
          </p:cNvPr>
          <p:cNvSpPr/>
          <p:nvPr/>
        </p:nvSpPr>
        <p:spPr>
          <a:xfrm>
            <a:off x="8492863" y="3678496"/>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DCA65DA6-8137-42C6-A7A8-74E0CEAD5E86}"/>
              </a:ext>
            </a:extLst>
          </p:cNvPr>
          <p:cNvSpPr txBox="1"/>
          <p:nvPr/>
        </p:nvSpPr>
        <p:spPr>
          <a:xfrm>
            <a:off x="9457927" y="4220444"/>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itchFamily="34" charset="-122"/>
                <a:ea typeface="微软雅黑" pitchFamily="34" charset="-122"/>
                <a:cs typeface="Times New Roman" pitchFamily="18" charset="0"/>
              </a:rPr>
              <a:t>Revisions</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59FA978-0AE5-40AA-BBF9-F73AEC3AF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615" y="0"/>
            <a:ext cx="10434769" cy="6858000"/>
          </a:xfrm>
          <a:prstGeom prst="rect">
            <a:avLst/>
          </a:prstGeom>
        </p:spPr>
      </p:pic>
    </p:spTree>
    <p:extLst>
      <p:ext uri="{BB962C8B-B14F-4D97-AF65-F5344CB8AC3E}">
        <p14:creationId xmlns:p14="http://schemas.microsoft.com/office/powerpoint/2010/main" val="77579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56B2920-44E5-4CA7-B760-1D718E3EF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615" y="0"/>
            <a:ext cx="10434769" cy="6858000"/>
          </a:xfrm>
          <a:prstGeom prst="rect">
            <a:avLst/>
          </a:prstGeom>
        </p:spPr>
      </p:pic>
    </p:spTree>
    <p:extLst>
      <p:ext uri="{BB962C8B-B14F-4D97-AF65-F5344CB8AC3E}">
        <p14:creationId xmlns:p14="http://schemas.microsoft.com/office/powerpoint/2010/main" val="82736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6AD858C-0247-4B75-A8CA-37F26F113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49" y="28258"/>
            <a:ext cx="10391775" cy="6829742"/>
          </a:xfrm>
          <a:prstGeom prst="rect">
            <a:avLst/>
          </a:prstGeom>
        </p:spPr>
      </p:pic>
    </p:spTree>
    <p:extLst>
      <p:ext uri="{BB962C8B-B14F-4D97-AF65-F5344CB8AC3E}">
        <p14:creationId xmlns:p14="http://schemas.microsoft.com/office/powerpoint/2010/main" val="204767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C7D3132C-0757-430E-BD3A-99330CDA63A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98097" y="3166427"/>
            <a:ext cx="6455728" cy="3920173"/>
          </a:xfrm>
          <a:prstGeom prst="rect">
            <a:avLst/>
          </a:prstGeom>
          <a:noFill/>
          <a:ln>
            <a:noFill/>
          </a:ln>
        </p:spPr>
      </p:pic>
      <p:sp>
        <p:nvSpPr>
          <p:cNvPr id="11" name="矩形 10">
            <a:extLst>
              <a:ext uri="{FF2B5EF4-FFF2-40B4-BE49-F238E27FC236}">
                <a16:creationId xmlns:a16="http://schemas.microsoft.com/office/drawing/2014/main" id="{976B1A53-00B2-4727-800F-24BE54116F5C}"/>
              </a:ext>
            </a:extLst>
          </p:cNvPr>
          <p:cNvSpPr/>
          <p:nvPr/>
        </p:nvSpPr>
        <p:spPr>
          <a:xfrm>
            <a:off x="447364" y="1700037"/>
            <a:ext cx="10696885" cy="1323435"/>
          </a:xfrm>
          <a:prstGeom prst="rect">
            <a:avLst/>
          </a:prstGeom>
        </p:spPr>
        <p:txBody>
          <a:bodyPr wrap="square" lIns="91436" tIns="45718" rIns="91436" bIns="45718">
            <a:spAutoFit/>
          </a:bodyPr>
          <a:lstStyle/>
          <a:p>
            <a:pPr marL="342900" indent="-342900">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统计分析临近已采工作面</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205</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207</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209</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工作面和已经准备就绪的</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211</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工作面地质资料和油型气富集区状况，根据已采工作面底板油型气赋存情况，绘制的</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215</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工作面油型气赋存如下图黄色区域，这种统计法将油型气分布分为</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3</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类：无油型气赋存、低油型气赋存和高油型气赋存。</a:t>
            </a:r>
            <a:endParaRPr lang="zh-CN" altLang="en-US" sz="20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3BAD4ED7-70D4-4BD9-B4BB-A483E4A7C1C4}"/>
              </a:ext>
            </a:extLst>
          </p:cNvPr>
          <p:cNvSpPr txBox="1"/>
          <p:nvPr/>
        </p:nvSpPr>
        <p:spPr>
          <a:xfrm>
            <a:off x="480629" y="1027732"/>
            <a:ext cx="184722" cy="470061"/>
          </a:xfrm>
          <a:prstGeom prst="rect">
            <a:avLst/>
          </a:prstGeom>
          <a:noFill/>
        </p:spPr>
        <p:txBody>
          <a:bodyPr wrap="none" lIns="91436" tIns="45718" rIns="91436" bIns="45718" rtlCol="0">
            <a:spAutoFit/>
          </a:bodyPr>
          <a:lstStyle/>
          <a:p>
            <a:pPr>
              <a:lnSpc>
                <a:spcPct val="130000"/>
              </a:lnSpc>
            </a:pPr>
            <a:endParaRPr lang="zh-CN" altLang="en-US" sz="2200" dirty="0">
              <a:solidFill>
                <a:srgbClr val="157E9F"/>
              </a:solidFill>
              <a:latin typeface="黑体" panose="02010609060101010101" pitchFamily="49" charset="-122"/>
              <a:ea typeface="黑体" panose="02010609060101010101" pitchFamily="49" charset="-122"/>
            </a:endParaRPr>
          </a:p>
        </p:txBody>
      </p:sp>
      <p:cxnSp>
        <p:nvCxnSpPr>
          <p:cNvPr id="13" name="直接连接符 12">
            <a:extLst>
              <a:ext uri="{FF2B5EF4-FFF2-40B4-BE49-F238E27FC236}">
                <a16:creationId xmlns:a16="http://schemas.microsoft.com/office/drawing/2014/main" id="{7829B070-AEBD-4EF0-9662-1B8F3FEF33CD}"/>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384DFF9-FF15-4048-9AA4-D226FE74DAFA}"/>
              </a:ext>
            </a:extLst>
          </p:cNvPr>
          <p:cNvSpPr txBox="1"/>
          <p:nvPr/>
        </p:nvSpPr>
        <p:spPr>
          <a:xfrm>
            <a:off x="480629" y="1027732"/>
            <a:ext cx="1877429"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定性指标对比</a:t>
            </a:r>
          </a:p>
        </p:txBody>
      </p:sp>
      <p:sp>
        <p:nvSpPr>
          <p:cNvPr id="15" name="矩形 14">
            <a:extLst>
              <a:ext uri="{FF2B5EF4-FFF2-40B4-BE49-F238E27FC236}">
                <a16:creationId xmlns:a16="http://schemas.microsoft.com/office/drawing/2014/main" id="{14C4828C-A7DA-4901-8047-DCD24FFACEAE}"/>
              </a:ext>
            </a:extLst>
          </p:cNvPr>
          <p:cNvSpPr/>
          <p:nvPr/>
        </p:nvSpPr>
        <p:spPr>
          <a:xfrm>
            <a:off x="409264" y="3043062"/>
            <a:ext cx="4743761" cy="1938988"/>
          </a:xfrm>
          <a:prstGeom prst="rect">
            <a:avLst/>
          </a:prstGeom>
        </p:spPr>
        <p:txBody>
          <a:bodyPr wrap="square" lIns="91436" tIns="45718" rIns="91436" bIns="45718">
            <a:spAutoFit/>
          </a:bodyPr>
          <a:lstStyle/>
          <a:p>
            <a:pPr marL="342900" indent="-342900">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该</a:t>
            </a: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统计分析</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结果仅定性表示了油型气赋存概况，没有定量结果，无法精准预测油型气赋存情况。可以看出直流电法</a:t>
            </a: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评价</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结果基本趋势与统计法结果基本一致，但</a:t>
            </a:r>
            <a:r>
              <a:rPr lang="zh-CN" altLang="zh-CN" sz="2000" dirty="0">
                <a:solidFill>
                  <a:srgbClr val="FF0000"/>
                </a:solidFill>
                <a:latin typeface="黑体" panose="02010609060101010101" pitchFamily="49" charset="-122"/>
                <a:ea typeface="黑体" panose="02010609060101010101" pitchFamily="49" charset="-122"/>
              </a:rPr>
              <a:t>更精细、精密的</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获得了局部危险性的异常规律。</a:t>
            </a:r>
            <a:endParaRPr lang="zh-CN" altLang="en-US" sz="20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16" name="矩形 15">
            <a:extLst>
              <a:ext uri="{FF2B5EF4-FFF2-40B4-BE49-F238E27FC236}">
                <a16:creationId xmlns:a16="http://schemas.microsoft.com/office/drawing/2014/main" id="{1124F5E1-E52E-426D-B516-D59D95DA16DE}"/>
              </a:ext>
            </a:extLst>
          </p:cNvPr>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 name="圆角矩形 1766">
            <a:extLst>
              <a:ext uri="{FF2B5EF4-FFF2-40B4-BE49-F238E27FC236}">
                <a16:creationId xmlns:a16="http://schemas.microsoft.com/office/drawing/2014/main" id="{6648E368-437D-4906-B8F6-26EB1BF33004}"/>
              </a:ext>
            </a:extLst>
          </p:cNvPr>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8" name="圆角矩形 1769">
            <a:extLst>
              <a:ext uri="{FF2B5EF4-FFF2-40B4-BE49-F238E27FC236}">
                <a16:creationId xmlns:a16="http://schemas.microsoft.com/office/drawing/2014/main" id="{745C0150-79C8-4462-9A66-803E8A1F7902}"/>
              </a:ext>
            </a:extLst>
          </p:cNvPr>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EDC2BF6-90D8-465B-BA66-D1C13C65E670}"/>
              </a:ext>
            </a:extLst>
          </p:cNvPr>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研究内容</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20" name="Freeform 96">
            <a:extLst>
              <a:ext uri="{FF2B5EF4-FFF2-40B4-BE49-F238E27FC236}">
                <a16:creationId xmlns:a16="http://schemas.microsoft.com/office/drawing/2014/main" id="{2FB6B616-5CF4-4A04-B4D5-1D7A00765937}"/>
              </a:ext>
            </a:extLst>
          </p:cNvPr>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Tree>
    <p:extLst>
      <p:ext uri="{BB962C8B-B14F-4D97-AF65-F5344CB8AC3E}">
        <p14:creationId xmlns:p14="http://schemas.microsoft.com/office/powerpoint/2010/main" val="369783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976B1A53-00B2-4727-800F-24BE54116F5C}"/>
              </a:ext>
            </a:extLst>
          </p:cNvPr>
          <p:cNvSpPr/>
          <p:nvPr/>
        </p:nvSpPr>
        <p:spPr>
          <a:xfrm>
            <a:off x="437839" y="1614312"/>
            <a:ext cx="10696885" cy="1015659"/>
          </a:xfrm>
          <a:prstGeom prst="rect">
            <a:avLst/>
          </a:prstGeom>
        </p:spPr>
        <p:txBody>
          <a:bodyPr wrap="square" lIns="91436" tIns="45718" rIns="91436" bIns="45718">
            <a:spAutoFit/>
          </a:bodyPr>
          <a:lstStyle/>
          <a:p>
            <a:pPr marL="342900" indent="-342900">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所有采集巷道测得的数据计算出油型气涌出危险性评价指标后，使用便携式瓦斯流量仪对相应巷道采场钻孔内瓦斯流量和瓦斯浓度进行测</a:t>
            </a: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量，</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可以看出所探测的油型气危险性指标与抽采纯量基本规律一致，说明计算出的危险性指标能够准确反映油型气的赋存和涌出规律。</a:t>
            </a:r>
            <a:endParaRPr lang="zh-CN" altLang="en-US" sz="20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3BAD4ED7-70D4-4BD9-B4BB-A483E4A7C1C4}"/>
              </a:ext>
            </a:extLst>
          </p:cNvPr>
          <p:cNvSpPr txBox="1"/>
          <p:nvPr/>
        </p:nvSpPr>
        <p:spPr>
          <a:xfrm>
            <a:off x="480629" y="1027732"/>
            <a:ext cx="184722" cy="470061"/>
          </a:xfrm>
          <a:prstGeom prst="rect">
            <a:avLst/>
          </a:prstGeom>
          <a:noFill/>
        </p:spPr>
        <p:txBody>
          <a:bodyPr wrap="none" lIns="91436" tIns="45718" rIns="91436" bIns="45718" rtlCol="0">
            <a:spAutoFit/>
          </a:bodyPr>
          <a:lstStyle/>
          <a:p>
            <a:pPr>
              <a:lnSpc>
                <a:spcPct val="130000"/>
              </a:lnSpc>
            </a:pPr>
            <a:endParaRPr lang="zh-CN" altLang="en-US" sz="2200" dirty="0">
              <a:solidFill>
                <a:srgbClr val="157E9F"/>
              </a:solidFill>
              <a:latin typeface="黑体" panose="02010609060101010101" pitchFamily="49" charset="-122"/>
              <a:ea typeface="黑体" panose="02010609060101010101" pitchFamily="49" charset="-122"/>
            </a:endParaRPr>
          </a:p>
        </p:txBody>
      </p:sp>
      <p:cxnSp>
        <p:nvCxnSpPr>
          <p:cNvPr id="13" name="直接连接符 12">
            <a:extLst>
              <a:ext uri="{FF2B5EF4-FFF2-40B4-BE49-F238E27FC236}">
                <a16:creationId xmlns:a16="http://schemas.microsoft.com/office/drawing/2014/main" id="{7829B070-AEBD-4EF0-9662-1B8F3FEF33CD}"/>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384DFF9-FF15-4048-9AA4-D226FE74DAFA}"/>
              </a:ext>
            </a:extLst>
          </p:cNvPr>
          <p:cNvSpPr txBox="1"/>
          <p:nvPr/>
        </p:nvSpPr>
        <p:spPr>
          <a:xfrm>
            <a:off x="480629" y="1027732"/>
            <a:ext cx="3288072"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现场流量和浓度数据对比</a:t>
            </a:r>
          </a:p>
        </p:txBody>
      </p:sp>
      <p:pic>
        <p:nvPicPr>
          <p:cNvPr id="16" name="图片 15">
            <a:extLst>
              <a:ext uri="{FF2B5EF4-FFF2-40B4-BE49-F238E27FC236}">
                <a16:creationId xmlns:a16="http://schemas.microsoft.com/office/drawing/2014/main" id="{AF448561-18B1-4396-BB88-5AF5217C1905}"/>
              </a:ext>
            </a:extLst>
          </p:cNvPr>
          <p:cNvPicPr/>
          <p:nvPr/>
        </p:nvPicPr>
        <p:blipFill>
          <a:blip r:embed="rId3"/>
          <a:stretch>
            <a:fillRect/>
          </a:stretch>
        </p:blipFill>
        <p:spPr>
          <a:xfrm>
            <a:off x="924242" y="3528694"/>
            <a:ext cx="3352483" cy="2795905"/>
          </a:xfrm>
          <a:prstGeom prst="rect">
            <a:avLst/>
          </a:prstGeom>
        </p:spPr>
      </p:pic>
      <p:pic>
        <p:nvPicPr>
          <p:cNvPr id="17" name="图片 16">
            <a:extLst>
              <a:ext uri="{FF2B5EF4-FFF2-40B4-BE49-F238E27FC236}">
                <a16:creationId xmlns:a16="http://schemas.microsoft.com/office/drawing/2014/main" id="{DE47FBE1-A3DB-4B2A-B30E-47F35BE881D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2202" y="2941002"/>
            <a:ext cx="6288723" cy="3726498"/>
          </a:xfrm>
          <a:prstGeom prst="rect">
            <a:avLst/>
          </a:prstGeom>
          <a:noFill/>
          <a:ln>
            <a:noFill/>
          </a:ln>
        </p:spPr>
      </p:pic>
      <p:sp>
        <p:nvSpPr>
          <p:cNvPr id="15" name="矩形 14">
            <a:extLst>
              <a:ext uri="{FF2B5EF4-FFF2-40B4-BE49-F238E27FC236}">
                <a16:creationId xmlns:a16="http://schemas.microsoft.com/office/drawing/2014/main" id="{A2400B44-63CB-4F9B-ACBC-ED08C8174C66}"/>
              </a:ext>
            </a:extLst>
          </p:cNvPr>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8" name="圆角矩形 1766">
            <a:extLst>
              <a:ext uri="{FF2B5EF4-FFF2-40B4-BE49-F238E27FC236}">
                <a16:creationId xmlns:a16="http://schemas.microsoft.com/office/drawing/2014/main" id="{2750FCD2-C0EC-4B4F-A3C3-4853890BF27C}"/>
              </a:ext>
            </a:extLst>
          </p:cNvPr>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9" name="圆角矩形 1769">
            <a:extLst>
              <a:ext uri="{FF2B5EF4-FFF2-40B4-BE49-F238E27FC236}">
                <a16:creationId xmlns:a16="http://schemas.microsoft.com/office/drawing/2014/main" id="{CBD1EF8D-9091-4D1D-94A8-9F3A06C4515C}"/>
              </a:ext>
            </a:extLst>
          </p:cNvPr>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A16062C-5A7E-4EF4-8DB3-0F664D1356F9}"/>
              </a:ext>
            </a:extLst>
          </p:cNvPr>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研究内容</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21" name="Freeform 96">
            <a:extLst>
              <a:ext uri="{FF2B5EF4-FFF2-40B4-BE49-F238E27FC236}">
                <a16:creationId xmlns:a16="http://schemas.microsoft.com/office/drawing/2014/main" id="{0322D46D-7336-46DA-B02E-C216DBB1182D}"/>
              </a:ext>
            </a:extLst>
          </p:cNvPr>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Tree>
    <p:extLst>
      <p:ext uri="{BB962C8B-B14F-4D97-AF65-F5344CB8AC3E}">
        <p14:creationId xmlns:p14="http://schemas.microsoft.com/office/powerpoint/2010/main" val="96896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flipV="1">
            <a:off x="1655763" y="857250"/>
            <a:ext cx="9017000" cy="50800"/>
          </a:xfrm>
          <a:prstGeom prst="rect">
            <a:avLst/>
          </a:prstGeom>
          <a:gradFill rotWithShape="1">
            <a:gsLst>
              <a:gs pos="0">
                <a:srgbClr val="FF00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lIns="0" tIns="0" rIns="0" bIns="0"/>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fontAlgn="base" hangingPunct="1">
              <a:spcBef>
                <a:spcPct val="50000"/>
              </a:spcBef>
              <a:spcAft>
                <a:spcPct val="0"/>
              </a:spcAft>
              <a:buNone/>
              <a:defRPr/>
            </a:pPr>
            <a:endParaRPr lang="zh-CN" altLang="zh-CN" sz="300">
              <a:solidFill>
                <a:srgbClr val="000000"/>
              </a:solidFill>
              <a:latin typeface="黑体" panose="02010609060101010101" pitchFamily="49" charset="-122"/>
              <a:ea typeface="黑体" panose="02010609060101010101" pitchFamily="49" charset="-122"/>
            </a:endParaRPr>
          </a:p>
        </p:txBody>
      </p:sp>
      <p:pic>
        <p:nvPicPr>
          <p:cNvPr id="10" name="Picture 11" descr="校徽">
            <a:extLst>
              <a:ext uri="{FF2B5EF4-FFF2-40B4-BE49-F238E27FC236}">
                <a16:creationId xmlns:a16="http://schemas.microsoft.com/office/drawing/2014/main" id="{2F4C40BD-6613-4A6A-8BC2-CF55AF472D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5764" y="1"/>
            <a:ext cx="875770" cy="87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651CCDE9-F16F-4225-A620-E61F40487840}"/>
              </a:ext>
            </a:extLst>
          </p:cNvPr>
          <p:cNvSpPr txBox="1"/>
          <p:nvPr/>
        </p:nvSpPr>
        <p:spPr>
          <a:xfrm>
            <a:off x="2743200" y="263566"/>
            <a:ext cx="4425696" cy="584775"/>
          </a:xfrm>
          <a:prstGeom prst="rect">
            <a:avLst/>
          </a:prstGeom>
          <a:noFill/>
        </p:spPr>
        <p:txBody>
          <a:bodyPr wrap="square" rtlCol="0">
            <a:spAutoFit/>
          </a:bodyPr>
          <a:lstStyle/>
          <a:p>
            <a:pPr defTabSz="457200">
              <a:defRPr/>
            </a:pPr>
            <a:r>
              <a:rPr lang="zh-CN" altLang="en-US" sz="3200" b="1" dirty="0">
                <a:solidFill>
                  <a:srgbClr val="FF0000"/>
                </a:solidFill>
                <a:latin typeface="华文行楷" panose="02010800040101010101" pitchFamily="2" charset="-122"/>
                <a:ea typeface="华文行楷" panose="02010800040101010101" pitchFamily="2" charset="-122"/>
              </a:rPr>
              <a:t>中国矿业大学</a:t>
            </a:r>
          </a:p>
        </p:txBody>
      </p:sp>
      <p:sp>
        <p:nvSpPr>
          <p:cNvPr id="11" name="矩形 10">
            <a:extLst>
              <a:ext uri="{FF2B5EF4-FFF2-40B4-BE49-F238E27FC236}">
                <a16:creationId xmlns:a16="http://schemas.microsoft.com/office/drawing/2014/main" id="{4B432611-7CAF-4C53-9262-183A6637C855}"/>
              </a:ext>
            </a:extLst>
          </p:cNvPr>
          <p:cNvSpPr/>
          <p:nvPr/>
        </p:nvSpPr>
        <p:spPr>
          <a:xfrm>
            <a:off x="1524000" y="1944688"/>
            <a:ext cx="9144000" cy="2339975"/>
          </a:xfrm>
          <a:prstGeom prst="rect">
            <a:avLst/>
          </a:prstGeom>
          <a:solidFill>
            <a:schemeClr val="accent1">
              <a:lumMod val="20000"/>
              <a:lumOff val="8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lnSpc>
                <a:spcPct val="130000"/>
              </a:lnSpc>
              <a:buClr>
                <a:srgbClr val="FF1301"/>
              </a:buClr>
              <a:defRPr/>
            </a:pPr>
            <a:r>
              <a:rPr lang="en-US" altLang="zh-CN" sz="2800" b="1" dirty="0">
                <a:solidFill>
                  <a:prstClr val="black"/>
                </a:solidFill>
                <a:latin typeface="微软雅黑" panose="020B0503020204020204" pitchFamily="34" charset="-122"/>
                <a:ea typeface="微软雅黑" panose="020B0503020204020204" pitchFamily="34" charset="-122"/>
              </a:rPr>
              <a:t>4 </a:t>
            </a:r>
            <a:r>
              <a:rPr lang="zh-CN" altLang="en-US" sz="2800" b="1" dirty="0">
                <a:solidFill>
                  <a:prstClr val="black"/>
                </a:solidFill>
                <a:latin typeface="微软雅黑" panose="020B0503020204020204" pitchFamily="34" charset="-122"/>
                <a:ea typeface="微软雅黑" panose="020B0503020204020204" pitchFamily="34" charset="-122"/>
              </a:rPr>
              <a:t>结论与展望</a:t>
            </a:r>
          </a:p>
        </p:txBody>
      </p:sp>
      <p:sp>
        <p:nvSpPr>
          <p:cNvPr id="8" name="Rectangle 4">
            <a:extLst>
              <a:ext uri="{FF2B5EF4-FFF2-40B4-BE49-F238E27FC236}">
                <a16:creationId xmlns:a16="http://schemas.microsoft.com/office/drawing/2014/main" id="{D9744C48-6955-463B-8C1C-A725C32FB592}"/>
              </a:ext>
            </a:extLst>
          </p:cNvPr>
          <p:cNvSpPr>
            <a:spLocks noChangeArrowheads="1"/>
          </p:cNvSpPr>
          <p:nvPr/>
        </p:nvSpPr>
        <p:spPr bwMode="hidden">
          <a:xfrm>
            <a:off x="2289175" y="3960717"/>
            <a:ext cx="7613650" cy="68263"/>
          </a:xfrm>
          <a:prstGeom prst="rect">
            <a:avLst/>
          </a:prstGeom>
          <a:gradFill rotWithShape="1">
            <a:gsLst>
              <a:gs pos="43000">
                <a:srgbClr val="0070C0"/>
              </a:gs>
              <a:gs pos="100000">
                <a:srgbClr val="744D08">
                  <a:alpha val="0"/>
                </a:srgbClr>
              </a:gs>
            </a:gsLst>
            <a:path path="shape">
              <a:fillToRect l="50000" t="50000" r="50000" b="50000"/>
            </a:path>
          </a:gradFill>
          <a:ln>
            <a:noFill/>
          </a:ln>
        </p:spPr>
        <p:txBody>
          <a:bodyPr wrap="none" lIns="80147" tIns="40074" rIns="80147" bIns="40074" anchor="ctr"/>
          <a:lstStyle/>
          <a:p>
            <a:pPr eaLnBrk="0" hangingPunct="0">
              <a:defRPr/>
            </a:pPr>
            <a:endParaRPr lang="zh-CN" altLang="en-US" sz="1200" b="1">
              <a:solidFill>
                <a:srgbClr val="003366"/>
              </a:solidFill>
              <a:latin typeface="仿宋_GB2312"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1723188214"/>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8" name="圆角矩形 17"/>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9" name="矩形 18"/>
          <p:cNvSpPr/>
          <p:nvPr/>
        </p:nvSpPr>
        <p:spPr>
          <a:xfrm>
            <a:off x="3494070" y="281759"/>
            <a:ext cx="1585683" cy="461661"/>
          </a:xfrm>
          <a:prstGeom prst="rect">
            <a:avLst/>
          </a:prstGeom>
        </p:spPr>
        <p:txBody>
          <a:bodyPr wrap="non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Conclusion</a:t>
            </a:r>
            <a:endParaRPr lang="en-US" altLang="zh-CN"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20" name="圆角矩形 1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2" name="矩形 21"/>
          <p:cNvSpPr/>
          <p:nvPr/>
        </p:nvSpPr>
        <p:spPr>
          <a:xfrm>
            <a:off x="964005" y="125666"/>
            <a:ext cx="2159566"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结论与展望</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14" name="文本框 13">
            <a:extLst>
              <a:ext uri="{FF2B5EF4-FFF2-40B4-BE49-F238E27FC236}">
                <a16:creationId xmlns:a16="http://schemas.microsoft.com/office/drawing/2014/main" id="{4B25E351-6F2A-4C36-A0C6-FCC0BC359B99}"/>
              </a:ext>
            </a:extLst>
          </p:cNvPr>
          <p:cNvSpPr txBox="1"/>
          <p:nvPr/>
        </p:nvSpPr>
        <p:spPr>
          <a:xfrm>
            <a:off x="480629" y="1027732"/>
            <a:ext cx="184722" cy="470061"/>
          </a:xfrm>
          <a:prstGeom prst="rect">
            <a:avLst/>
          </a:prstGeom>
          <a:noFill/>
        </p:spPr>
        <p:txBody>
          <a:bodyPr wrap="none" lIns="91436" tIns="45718" rIns="91436" bIns="45718" rtlCol="0">
            <a:spAutoFit/>
          </a:bodyPr>
          <a:lstStyle/>
          <a:p>
            <a:pPr>
              <a:lnSpc>
                <a:spcPct val="130000"/>
              </a:lnSpc>
            </a:pPr>
            <a:endParaRPr lang="zh-CN" altLang="en-US" sz="2200" dirty="0">
              <a:solidFill>
                <a:srgbClr val="157E9F"/>
              </a:solidFill>
              <a:latin typeface="黑体" panose="02010609060101010101" pitchFamily="49" charset="-122"/>
              <a:ea typeface="黑体" panose="02010609060101010101" pitchFamily="49" charset="-122"/>
            </a:endParaRPr>
          </a:p>
        </p:txBody>
      </p:sp>
      <p:cxnSp>
        <p:nvCxnSpPr>
          <p:cNvPr id="15" name="直接连接符 14">
            <a:extLst>
              <a:ext uri="{FF2B5EF4-FFF2-40B4-BE49-F238E27FC236}">
                <a16:creationId xmlns:a16="http://schemas.microsoft.com/office/drawing/2014/main" id="{9A547091-271E-4CDC-BE3D-65F17B7277A2}"/>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AAD5167-66D8-4628-97B5-98C4E36AFFA3}"/>
              </a:ext>
            </a:extLst>
          </p:cNvPr>
          <p:cNvSpPr txBox="1"/>
          <p:nvPr/>
        </p:nvSpPr>
        <p:spPr>
          <a:xfrm>
            <a:off x="480629" y="1027732"/>
            <a:ext cx="1313172"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主要结论</a:t>
            </a:r>
          </a:p>
        </p:txBody>
      </p:sp>
      <p:sp>
        <p:nvSpPr>
          <p:cNvPr id="23" name="矩形 22">
            <a:extLst>
              <a:ext uri="{FF2B5EF4-FFF2-40B4-BE49-F238E27FC236}">
                <a16:creationId xmlns:a16="http://schemas.microsoft.com/office/drawing/2014/main" id="{E9E98D80-C60C-4825-A5D3-49AE653FC4F9}"/>
              </a:ext>
            </a:extLst>
          </p:cNvPr>
          <p:cNvSpPr/>
          <p:nvPr/>
        </p:nvSpPr>
        <p:spPr>
          <a:xfrm>
            <a:off x="437839" y="1614312"/>
            <a:ext cx="10696885" cy="4524311"/>
          </a:xfrm>
          <a:prstGeom prst="rect">
            <a:avLst/>
          </a:prstGeom>
        </p:spPr>
        <p:txBody>
          <a:bodyPr wrap="square" lIns="91436" tIns="45718" rIns="91436" bIns="45718">
            <a:spAutoFit/>
          </a:bodyPr>
          <a:lstStyle/>
          <a:p>
            <a:pPr marL="342900" indent="-342900">
              <a:buFont typeface="Wingdings" panose="05000000000000000000" pitchFamily="2" charset="2"/>
              <a:buChar char="Ø"/>
            </a:pPr>
            <a:r>
              <a:rPr lang="zh-CN" altLang="en-US" sz="2400" dirty="0">
                <a:solidFill>
                  <a:schemeClr val="tx1">
                    <a:lumMod val="75000"/>
                    <a:lumOff val="25000"/>
                  </a:schemeClr>
                </a:solidFill>
                <a:latin typeface="黑体" panose="02010609060101010101" pitchFamily="49" charset="-122"/>
                <a:ea typeface="黑体" panose="02010609060101010101" pitchFamily="49" charset="-122"/>
              </a:rPr>
              <a:t>通过对现场岩样的测试分析，得出了黄陵二号煤矿的</a:t>
            </a:r>
            <a:r>
              <a:rPr lang="en-US" altLang="zh-CN" sz="2400" dirty="0">
                <a:solidFill>
                  <a:schemeClr val="tx1">
                    <a:lumMod val="75000"/>
                    <a:lumOff val="25000"/>
                  </a:schemeClr>
                </a:solidFill>
                <a:latin typeface="黑体" panose="02010609060101010101" pitchFamily="49" charset="-122"/>
                <a:ea typeface="黑体" panose="02010609060101010101" pitchFamily="49" charset="-122"/>
              </a:rPr>
              <a:t>2</a:t>
            </a:r>
            <a:r>
              <a:rPr lang="zh-CN" altLang="en-US" sz="2400" dirty="0">
                <a:solidFill>
                  <a:schemeClr val="tx1">
                    <a:lumMod val="75000"/>
                    <a:lumOff val="25000"/>
                  </a:schemeClr>
                </a:solidFill>
                <a:latin typeface="黑体" panose="02010609060101010101" pitchFamily="49" charset="-122"/>
                <a:ea typeface="黑体" panose="02010609060101010101" pitchFamily="49" charset="-122"/>
              </a:rPr>
              <a:t>号煤的孔隙结构特征，揭示了</a:t>
            </a:r>
            <a:r>
              <a:rPr lang="zh-CN" altLang="en-US" sz="2400" dirty="0">
                <a:solidFill>
                  <a:srgbClr val="FF0000"/>
                </a:solidFill>
                <a:latin typeface="黑体" panose="02010609060101010101" pitchFamily="49" charset="-122"/>
                <a:ea typeface="黑体" panose="02010609060101010101" pitchFamily="49" charset="-122"/>
              </a:rPr>
              <a:t>底板岩体的构成和受压条件下电性参数的响应规律</a:t>
            </a:r>
            <a:endParaRPr lang="en-US" altLang="zh-CN" sz="2400" dirty="0">
              <a:solidFill>
                <a:srgbClr val="FF0000"/>
              </a:solidFill>
              <a:latin typeface="黑体" panose="02010609060101010101" pitchFamily="49" charset="-122"/>
              <a:ea typeface="黑体" panose="02010609060101010101" pitchFamily="49" charset="-122"/>
            </a:endParaRPr>
          </a:p>
          <a:p>
            <a:endParaRPr lang="en-US" altLang="zh-CN" sz="2400" dirty="0">
              <a:solidFill>
                <a:srgbClr val="FF0000"/>
              </a:solidFill>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根据现场地质条件构建油型气涌出数值模型，通过模拟底板油型气涌出和运移过程，得出</a:t>
            </a:r>
            <a:r>
              <a:rPr lang="zh-CN" altLang="en-US" sz="2400" dirty="0">
                <a:solidFill>
                  <a:srgbClr val="FF0000"/>
                </a:solidFill>
                <a:latin typeface="黑体" panose="02010609060101010101" pitchFamily="49" charset="-122"/>
                <a:ea typeface="黑体" panose="02010609060101010101" pitchFamily="49" charset="-122"/>
              </a:rPr>
              <a:t>底板岩层厚度、底板渗透率以及原生构造</a:t>
            </a:r>
            <a:r>
              <a:rPr lang="zh-CN" altLang="en-US" sz="2400" dirty="0">
                <a:latin typeface="黑体" panose="02010609060101010101" pitchFamily="49" charset="-122"/>
                <a:ea typeface="黑体" panose="02010609060101010101" pitchFamily="49" charset="-122"/>
              </a:rPr>
              <a:t>关键影响因素</a:t>
            </a:r>
            <a:endParaRPr lang="en-US" altLang="zh-CN" sz="2400"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Ø"/>
            </a:pPr>
            <a:endParaRPr lang="en-US" altLang="zh-CN" sz="2400"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采用直流电法装备技术对掘进巷道实施</a:t>
            </a:r>
            <a:r>
              <a:rPr lang="zh-CN" altLang="en-US" sz="2400" dirty="0">
                <a:solidFill>
                  <a:srgbClr val="FF0000"/>
                </a:solidFill>
                <a:latin typeface="黑体" panose="02010609060101010101" pitchFamily="49" charset="-122"/>
                <a:ea typeface="黑体" panose="02010609060101010101" pitchFamily="49" charset="-122"/>
              </a:rPr>
              <a:t>随掘随探，</a:t>
            </a:r>
            <a:r>
              <a:rPr lang="zh-CN" altLang="en-US" sz="2400" dirty="0">
                <a:latin typeface="黑体" panose="02010609060101010101" pitchFamily="49" charset="-122"/>
                <a:ea typeface="黑体" panose="02010609060101010101" pitchFamily="49" charset="-122"/>
              </a:rPr>
              <a:t>实现掘进过程中底板岩层电性特征的</a:t>
            </a:r>
            <a:r>
              <a:rPr lang="zh-CN" altLang="en-US" sz="2400" dirty="0">
                <a:solidFill>
                  <a:srgbClr val="FF0000"/>
                </a:solidFill>
                <a:latin typeface="黑体" panose="02010609060101010101" pitchFamily="49" charset="-122"/>
                <a:ea typeface="黑体" panose="02010609060101010101" pitchFamily="49" charset="-122"/>
              </a:rPr>
              <a:t>动态变化</a:t>
            </a:r>
            <a:r>
              <a:rPr lang="zh-CN" altLang="en-US" sz="2400" dirty="0">
                <a:latin typeface="黑体" panose="02010609060101010101" pitchFamily="49" charset="-122"/>
                <a:ea typeface="黑体" panose="02010609060101010101" pitchFamily="49" charset="-122"/>
              </a:rPr>
              <a:t>数据采集</a:t>
            </a:r>
            <a:endParaRPr lang="en-US" altLang="zh-CN" sz="2400"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Ø"/>
            </a:pPr>
            <a:endParaRPr lang="en-US" altLang="zh-CN" sz="2400"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构建了</a:t>
            </a:r>
            <a:r>
              <a:rPr lang="zh-CN" altLang="en-US" sz="2400" dirty="0">
                <a:solidFill>
                  <a:srgbClr val="FF0000"/>
                </a:solidFill>
                <a:latin typeface="黑体" panose="02010609060101010101" pitchFamily="49" charset="-122"/>
                <a:ea typeface="黑体" panose="02010609060101010101" pitchFamily="49" charset="-122"/>
              </a:rPr>
              <a:t>油型气涌出危险性评价体系</a:t>
            </a:r>
            <a:r>
              <a:rPr lang="zh-CN" altLang="en-US" sz="2400" dirty="0">
                <a:latin typeface="黑体" panose="02010609060101010101" pitchFamily="49" charset="-122"/>
                <a:ea typeface="黑体" panose="02010609060101010101" pitchFamily="49" charset="-122"/>
              </a:rPr>
              <a:t>，通过临近工作面地质资料定性指标方法验证和巷道掘进位置现场流量和浓度数据验证方法，评价</a:t>
            </a:r>
            <a:r>
              <a:rPr lang="zh-CN" altLang="zh-CN" sz="2400" dirty="0">
                <a:latin typeface="黑体" panose="02010609060101010101" pitchFamily="49" charset="-122"/>
                <a:ea typeface="黑体" panose="02010609060101010101" pitchFamily="49" charset="-122"/>
              </a:rPr>
              <a:t>结果与现场验证</a:t>
            </a:r>
            <a:r>
              <a:rPr lang="zh-CN" altLang="zh-CN" sz="2400" dirty="0">
                <a:solidFill>
                  <a:srgbClr val="FF0000"/>
                </a:solidFill>
                <a:latin typeface="黑体" panose="02010609060101010101" pitchFamily="49" charset="-122"/>
                <a:ea typeface="黑体" panose="02010609060101010101" pitchFamily="49" charset="-122"/>
              </a:rPr>
              <a:t>基本吻合</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9527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BCE54A0-421E-42DB-9F2D-26457A673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28" y="1551029"/>
            <a:ext cx="7653027" cy="5739770"/>
          </a:xfrm>
          <a:prstGeom prst="rect">
            <a:avLst/>
          </a:prstGeom>
        </p:spPr>
      </p:pic>
      <p:sp>
        <p:nvSpPr>
          <p:cNvPr id="15" name="矩形 14"/>
          <p:cNvSpPr/>
          <p:nvPr/>
        </p:nvSpPr>
        <p:spPr>
          <a:xfrm>
            <a:off x="4724259" y="2729383"/>
            <a:ext cx="5262979" cy="1446550"/>
          </a:xfrm>
          <a:prstGeom prst="rect">
            <a:avLst/>
          </a:prstGeom>
        </p:spPr>
        <p:txBody>
          <a:bodyPr wrap="none">
            <a:spAutoFit/>
          </a:bodyPr>
          <a:lstStyle/>
          <a:p>
            <a:pPr algn="ctr"/>
            <a:r>
              <a:rPr kumimoji="1" lang="zh-CN" altLang="en-US" sz="4400" b="1" dirty="0">
                <a:solidFill>
                  <a:srgbClr val="0D5267"/>
                </a:solidFill>
                <a:latin typeface="方正清刻本悦宋简体" panose="02000000000000000000" pitchFamily="2" charset="-122"/>
                <a:ea typeface="方正清刻本悦宋简体" panose="02000000000000000000" pitchFamily="2" charset="-122"/>
              </a:rPr>
              <a:t>感谢聆听！</a:t>
            </a:r>
            <a:endParaRPr kumimoji="1" lang="en-US" altLang="zh-CN" sz="4400" b="1" dirty="0">
              <a:solidFill>
                <a:srgbClr val="0D5267"/>
              </a:solidFill>
              <a:latin typeface="方正清刻本悦宋简体" panose="02000000000000000000" pitchFamily="2" charset="-122"/>
              <a:ea typeface="方正清刻本悦宋简体" panose="02000000000000000000" pitchFamily="2" charset="-122"/>
            </a:endParaRPr>
          </a:p>
          <a:p>
            <a:r>
              <a:rPr kumimoji="1" lang="zh-CN" altLang="en-US" sz="4400" b="1" dirty="0">
                <a:solidFill>
                  <a:srgbClr val="0D5267"/>
                </a:solidFill>
                <a:latin typeface="方正清刻本悦宋简体" panose="02000000000000000000" pitchFamily="2" charset="-122"/>
                <a:ea typeface="方正清刻本悦宋简体" panose="02000000000000000000" pitchFamily="2" charset="-122"/>
              </a:rPr>
              <a:t>请各位老师批评指正</a:t>
            </a:r>
            <a:endParaRPr kumimoji="1" lang="en-US" altLang="zh-CN" sz="4400" b="1" dirty="0">
              <a:solidFill>
                <a:srgbClr val="0D5267"/>
              </a:solidFill>
              <a:latin typeface="方正清刻本悦宋简体" panose="02000000000000000000" pitchFamily="2" charset="-122"/>
              <a:ea typeface="方正清刻本悦宋简体" panose="02000000000000000000" pitchFamily="2" charset="-122"/>
            </a:endParaRPr>
          </a:p>
        </p:txBody>
      </p:sp>
      <p:cxnSp>
        <p:nvCxnSpPr>
          <p:cNvPr id="69" name="直接连接符 68"/>
          <p:cNvCxnSpPr/>
          <p:nvPr/>
        </p:nvCxnSpPr>
        <p:spPr>
          <a:xfrm>
            <a:off x="4725501" y="2592712"/>
            <a:ext cx="5185097"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725501" y="4084188"/>
            <a:ext cx="5185097"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flipV="1">
            <a:off x="1655763" y="857250"/>
            <a:ext cx="9017000" cy="50800"/>
          </a:xfrm>
          <a:prstGeom prst="rect">
            <a:avLst/>
          </a:prstGeom>
          <a:gradFill rotWithShape="1">
            <a:gsLst>
              <a:gs pos="0">
                <a:srgbClr val="FF00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lIns="0" tIns="0" rIns="0" bIns="0"/>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fontAlgn="base" hangingPunct="1">
              <a:spcBef>
                <a:spcPct val="50000"/>
              </a:spcBef>
              <a:spcAft>
                <a:spcPct val="0"/>
              </a:spcAft>
              <a:buNone/>
              <a:defRPr/>
            </a:pPr>
            <a:endParaRPr lang="zh-CN" altLang="zh-CN" sz="300">
              <a:solidFill>
                <a:srgbClr val="000000"/>
              </a:solidFill>
              <a:latin typeface="黑体" panose="02010609060101010101" pitchFamily="49" charset="-122"/>
              <a:ea typeface="黑体" panose="02010609060101010101" pitchFamily="49" charset="-122"/>
            </a:endParaRPr>
          </a:p>
        </p:txBody>
      </p:sp>
      <p:pic>
        <p:nvPicPr>
          <p:cNvPr id="10" name="Picture 11" descr="校徽">
            <a:extLst>
              <a:ext uri="{FF2B5EF4-FFF2-40B4-BE49-F238E27FC236}">
                <a16:creationId xmlns:a16="http://schemas.microsoft.com/office/drawing/2014/main" id="{2F4C40BD-6613-4A6A-8BC2-CF55AF472D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5764" y="1"/>
            <a:ext cx="875770" cy="87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651CCDE9-F16F-4225-A620-E61F40487840}"/>
              </a:ext>
            </a:extLst>
          </p:cNvPr>
          <p:cNvSpPr txBox="1"/>
          <p:nvPr/>
        </p:nvSpPr>
        <p:spPr>
          <a:xfrm>
            <a:off x="2743200" y="263566"/>
            <a:ext cx="4425696" cy="584775"/>
          </a:xfrm>
          <a:prstGeom prst="rect">
            <a:avLst/>
          </a:prstGeom>
          <a:noFill/>
        </p:spPr>
        <p:txBody>
          <a:bodyPr wrap="square" rtlCol="0">
            <a:spAutoFit/>
          </a:bodyPr>
          <a:lstStyle/>
          <a:p>
            <a:pPr defTabSz="457200">
              <a:defRPr/>
            </a:pPr>
            <a:r>
              <a:rPr lang="zh-CN" altLang="en-US" sz="3200" b="1" dirty="0">
                <a:solidFill>
                  <a:srgbClr val="FF0000"/>
                </a:solidFill>
                <a:latin typeface="华文行楷" panose="02010800040101010101" pitchFamily="2" charset="-122"/>
                <a:ea typeface="华文行楷" panose="02010800040101010101" pitchFamily="2" charset="-122"/>
              </a:rPr>
              <a:t>中国矿业大学</a:t>
            </a:r>
          </a:p>
        </p:txBody>
      </p:sp>
      <p:sp>
        <p:nvSpPr>
          <p:cNvPr id="11" name="矩形 10">
            <a:extLst>
              <a:ext uri="{FF2B5EF4-FFF2-40B4-BE49-F238E27FC236}">
                <a16:creationId xmlns:a16="http://schemas.microsoft.com/office/drawing/2014/main" id="{4B432611-7CAF-4C53-9262-183A6637C855}"/>
              </a:ext>
            </a:extLst>
          </p:cNvPr>
          <p:cNvSpPr/>
          <p:nvPr/>
        </p:nvSpPr>
        <p:spPr>
          <a:xfrm>
            <a:off x="1524000" y="1944688"/>
            <a:ext cx="9144000" cy="2339975"/>
          </a:xfrm>
          <a:prstGeom prst="rect">
            <a:avLst/>
          </a:prstGeom>
          <a:solidFill>
            <a:schemeClr val="accent1">
              <a:lumMod val="20000"/>
              <a:lumOff val="8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lnSpc>
                <a:spcPct val="130000"/>
              </a:lnSpc>
              <a:buClr>
                <a:srgbClr val="FF1301"/>
              </a:buClr>
              <a:defRPr/>
            </a:pPr>
            <a:r>
              <a:rPr lang="en-US" altLang="zh-CN" sz="2800" b="1" dirty="0">
                <a:solidFill>
                  <a:prstClr val="black"/>
                </a:solidFill>
                <a:latin typeface="微软雅黑" panose="020B0503020204020204" pitchFamily="34" charset="-122"/>
                <a:ea typeface="微软雅黑" panose="020B0503020204020204" pitchFamily="34" charset="-122"/>
              </a:rPr>
              <a:t>1 </a:t>
            </a:r>
            <a:r>
              <a:rPr lang="zh-CN" altLang="en-US" sz="2800" b="1" dirty="0">
                <a:solidFill>
                  <a:prstClr val="black"/>
                </a:solidFill>
                <a:latin typeface="微软雅黑" panose="020B0503020204020204" pitchFamily="34" charset="-122"/>
                <a:ea typeface="微软雅黑" panose="020B0503020204020204" pitchFamily="34" charset="-122"/>
              </a:rPr>
              <a:t>研究背景</a:t>
            </a:r>
          </a:p>
        </p:txBody>
      </p:sp>
      <p:sp>
        <p:nvSpPr>
          <p:cNvPr id="8" name="Rectangle 4">
            <a:extLst>
              <a:ext uri="{FF2B5EF4-FFF2-40B4-BE49-F238E27FC236}">
                <a16:creationId xmlns:a16="http://schemas.microsoft.com/office/drawing/2014/main" id="{D9744C48-6955-463B-8C1C-A725C32FB592}"/>
              </a:ext>
            </a:extLst>
          </p:cNvPr>
          <p:cNvSpPr>
            <a:spLocks noChangeArrowheads="1"/>
          </p:cNvSpPr>
          <p:nvPr/>
        </p:nvSpPr>
        <p:spPr bwMode="hidden">
          <a:xfrm>
            <a:off x="2289175" y="3960717"/>
            <a:ext cx="7613650" cy="68263"/>
          </a:xfrm>
          <a:prstGeom prst="rect">
            <a:avLst/>
          </a:prstGeom>
          <a:gradFill rotWithShape="1">
            <a:gsLst>
              <a:gs pos="43000">
                <a:srgbClr val="0070C0"/>
              </a:gs>
              <a:gs pos="100000">
                <a:srgbClr val="744D08">
                  <a:alpha val="0"/>
                </a:srgbClr>
              </a:gs>
            </a:gsLst>
            <a:path path="shape">
              <a:fillToRect l="50000" t="50000" r="50000" b="50000"/>
            </a:path>
          </a:gradFill>
          <a:ln>
            <a:noFill/>
          </a:ln>
        </p:spPr>
        <p:txBody>
          <a:bodyPr wrap="none" lIns="80147" tIns="40074" rIns="80147" bIns="40074" anchor="ctr"/>
          <a:lstStyle/>
          <a:p>
            <a:pPr eaLnBrk="0" hangingPunct="0">
              <a:defRPr/>
            </a:pPr>
            <a:endParaRPr lang="zh-CN" altLang="en-US" sz="1200" b="1">
              <a:solidFill>
                <a:srgbClr val="003366"/>
              </a:solidFill>
              <a:latin typeface="仿宋_GB2312"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473118930"/>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265998" y="284299"/>
            <a:ext cx="2258501" cy="461661"/>
          </a:xfrm>
          <a:prstGeom prst="rect">
            <a:avLst/>
          </a:prstGeom>
        </p:spPr>
        <p:txBody>
          <a:bodyPr wrap="squar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Introduction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ndParaRPr>
          </a:p>
        </p:txBody>
      </p:sp>
      <p:sp>
        <p:nvSpPr>
          <p:cNvPr id="2" name="矩形 1"/>
          <p:cNvSpPr/>
          <p:nvPr/>
        </p:nvSpPr>
        <p:spPr>
          <a:xfrm>
            <a:off x="1142035" y="117040"/>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研究背景</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387" name="文本框 386"/>
          <p:cNvSpPr txBox="1"/>
          <p:nvPr/>
        </p:nvSpPr>
        <p:spPr>
          <a:xfrm>
            <a:off x="471519" y="971291"/>
            <a:ext cx="3005943"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目前煤矿安全生产形势</a:t>
            </a:r>
          </a:p>
        </p:txBody>
      </p:sp>
      <p:cxnSp>
        <p:nvCxnSpPr>
          <p:cNvPr id="388" name="直接连接符 387"/>
          <p:cNvCxnSpPr/>
          <p:nvPr/>
        </p:nvCxnSpPr>
        <p:spPr>
          <a:xfrm>
            <a:off x="552102" y="1476558"/>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91" name="矩形 390"/>
          <p:cNvSpPr/>
          <p:nvPr/>
        </p:nvSpPr>
        <p:spPr>
          <a:xfrm>
            <a:off x="461994" y="1562774"/>
            <a:ext cx="10651114" cy="2120898"/>
          </a:xfrm>
          <a:prstGeom prst="rect">
            <a:avLst/>
          </a:prstGeom>
        </p:spPr>
        <p:txBody>
          <a:bodyPr wrap="square" lIns="91436" tIns="45718" rIns="91436" bIns="45718">
            <a:spAutoFit/>
          </a:bodyPr>
          <a:lstStyle/>
          <a:p>
            <a:pPr marL="285750" indent="-285750">
              <a:lnSpc>
                <a:spcPct val="150000"/>
              </a:lnSpc>
              <a:buFont typeface="Wingdings" panose="05000000000000000000" pitchFamily="2" charset="2"/>
              <a:buChar char="Ø"/>
            </a:pPr>
            <a:r>
              <a:rPr lang="zh-CN" altLang="en-US" dirty="0">
                <a:solidFill>
                  <a:schemeClr val="tx1">
                    <a:lumMod val="75000"/>
                    <a:lumOff val="25000"/>
                  </a:schemeClr>
                </a:solidFill>
                <a:latin typeface="黑体" panose="02010609060101010101" pitchFamily="49" charset="-122"/>
                <a:ea typeface="黑体" panose="02010609060101010101" pitchFamily="49" charset="-122"/>
              </a:rPr>
              <a:t>由于近几年煤矿生产技术不断提升，煤矿事故与死亡人数逐年递减，但随着开采深度的不断加大，导致原有的气体平衡被打破，很多矿井涌出的瓦斯量</a:t>
            </a:r>
            <a:r>
              <a:rPr lang="zh-CN" altLang="en-US" dirty="0">
                <a:solidFill>
                  <a:srgbClr val="FF0000"/>
                </a:solidFill>
                <a:latin typeface="黑体" panose="02010609060101010101" pitchFamily="49" charset="-122"/>
                <a:ea typeface="黑体" panose="02010609060101010101" pitchFamily="49" charset="-122"/>
              </a:rPr>
              <a:t>呈逐年增大趋势</a:t>
            </a:r>
            <a:r>
              <a:rPr lang="zh-CN" altLang="en-US" dirty="0">
                <a:solidFill>
                  <a:schemeClr val="tx1">
                    <a:lumMod val="75000"/>
                    <a:lumOff val="25000"/>
                  </a:schemeClr>
                </a:solidFill>
                <a:latin typeface="黑体" panose="02010609060101010101" pitchFamily="49" charset="-122"/>
                <a:ea typeface="黑体" panose="02010609060101010101" pitchFamily="49" charset="-122"/>
              </a:rPr>
              <a:t>。</a:t>
            </a:r>
            <a:endParaRPr lang="en-US" altLang="zh-CN" dirty="0">
              <a:solidFill>
                <a:schemeClr val="tx1">
                  <a:lumMod val="75000"/>
                  <a:lumOff val="25000"/>
                </a:schemeClr>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a:solidFill>
                  <a:schemeClr val="tx1">
                    <a:lumMod val="75000"/>
                    <a:lumOff val="25000"/>
                  </a:schemeClr>
                </a:solidFill>
                <a:latin typeface="黑体" panose="02010609060101010101" pitchFamily="49" charset="-122"/>
                <a:ea typeface="黑体" panose="02010609060101010101" pitchFamily="49" charset="-122"/>
              </a:rPr>
              <a:t>尤其是黄陵矿区、焦坪矿区等煤油气伴生矿井。油型气的涌出异常会使工作面局部瓦斯超限，严重将导致窒息、爆炸等安全事故。黄陵二号煤矿至今矿井共发生油型气的大量</a:t>
            </a:r>
            <a:r>
              <a:rPr lang="zh-CN" altLang="en-US" dirty="0">
                <a:solidFill>
                  <a:srgbClr val="FF0000"/>
                </a:solidFill>
                <a:latin typeface="黑体" panose="02010609060101010101" pitchFamily="49" charset="-122"/>
                <a:ea typeface="黑体" panose="02010609060101010101" pitchFamily="49" charset="-122"/>
              </a:rPr>
              <a:t>涌出五次</a:t>
            </a:r>
            <a:r>
              <a:rPr lang="zh-CN" altLang="en-US" dirty="0">
                <a:solidFill>
                  <a:schemeClr val="tx1">
                    <a:lumMod val="75000"/>
                    <a:lumOff val="25000"/>
                  </a:schemeClr>
                </a:solidFill>
                <a:latin typeface="黑体" panose="02010609060101010101" pitchFamily="49" charset="-122"/>
                <a:ea typeface="黑体" panose="02010609060101010101" pitchFamily="49" charset="-122"/>
              </a:rPr>
              <a:t>，直接</a:t>
            </a:r>
            <a:r>
              <a:rPr lang="zh-CN" altLang="en-US" dirty="0">
                <a:solidFill>
                  <a:srgbClr val="FF0000"/>
                </a:solidFill>
                <a:latin typeface="黑体" panose="02010609060101010101" pitchFamily="49" charset="-122"/>
                <a:ea typeface="黑体" panose="02010609060101010101" pitchFamily="49" charset="-122"/>
              </a:rPr>
              <a:t>经济损失上千万元</a:t>
            </a:r>
            <a:r>
              <a:rPr lang="zh-CN" altLang="en-US" dirty="0">
                <a:solidFill>
                  <a:schemeClr val="tx1">
                    <a:lumMod val="75000"/>
                    <a:lumOff val="25000"/>
                  </a:schemeClr>
                </a:solidFill>
                <a:latin typeface="黑体" panose="02010609060101010101" pitchFamily="49" charset="-122"/>
                <a:ea typeface="黑体" panose="02010609060101010101" pitchFamily="49" charset="-122"/>
              </a:rPr>
              <a:t>。</a:t>
            </a:r>
            <a:endParaRPr lang="en-US" altLang="zh-CN" dirty="0">
              <a:solidFill>
                <a:schemeClr val="tx1">
                  <a:lumMod val="75000"/>
                  <a:lumOff val="25000"/>
                </a:schemeClr>
              </a:solidFill>
              <a:latin typeface="黑体" panose="02010609060101010101" pitchFamily="49" charset="-122"/>
              <a:ea typeface="黑体" panose="02010609060101010101" pitchFamily="49" charset="-122"/>
            </a:endParaRPr>
          </a:p>
        </p:txBody>
      </p:sp>
      <p:pic>
        <p:nvPicPr>
          <p:cNvPr id="12" name="图片 11">
            <a:extLst>
              <a:ext uri="{FF2B5EF4-FFF2-40B4-BE49-F238E27FC236}">
                <a16:creationId xmlns:a16="http://schemas.microsoft.com/office/drawing/2014/main" id="{9B25F450-5DE0-4DEA-953B-FFCFEAA26D5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81726" y="3724276"/>
            <a:ext cx="4724400" cy="2647950"/>
          </a:xfrm>
          <a:prstGeom prst="rect">
            <a:avLst/>
          </a:prstGeom>
          <a:noFill/>
          <a:ln>
            <a:noFill/>
          </a:ln>
        </p:spPr>
      </p:pic>
      <p:pic>
        <p:nvPicPr>
          <p:cNvPr id="8" name="图片 7">
            <a:extLst>
              <a:ext uri="{FF2B5EF4-FFF2-40B4-BE49-F238E27FC236}">
                <a16:creationId xmlns:a16="http://schemas.microsoft.com/office/drawing/2014/main" id="{E590428F-0088-4471-B1FA-E761040873DA}"/>
              </a:ext>
            </a:extLst>
          </p:cNvPr>
          <p:cNvPicPr>
            <a:picLocks noChangeAspect="1"/>
          </p:cNvPicPr>
          <p:nvPr/>
        </p:nvPicPr>
        <p:blipFill>
          <a:blip r:embed="rId4"/>
          <a:stretch>
            <a:fillRect/>
          </a:stretch>
        </p:blipFill>
        <p:spPr>
          <a:xfrm>
            <a:off x="1443037" y="3714750"/>
            <a:ext cx="3742395" cy="2752725"/>
          </a:xfrm>
          <a:prstGeom prst="rect">
            <a:avLst/>
          </a:prstGeom>
        </p:spPr>
      </p:pic>
      <p:sp>
        <p:nvSpPr>
          <p:cNvPr id="19" name="文本框 18">
            <a:extLst>
              <a:ext uri="{FF2B5EF4-FFF2-40B4-BE49-F238E27FC236}">
                <a16:creationId xmlns:a16="http://schemas.microsoft.com/office/drawing/2014/main" id="{EE4292AF-C804-4690-AA71-02B5CC8B585B}"/>
              </a:ext>
            </a:extLst>
          </p:cNvPr>
          <p:cNvSpPr txBox="1"/>
          <p:nvPr/>
        </p:nvSpPr>
        <p:spPr>
          <a:xfrm>
            <a:off x="1438276" y="6411829"/>
            <a:ext cx="4352528" cy="338554"/>
          </a:xfrm>
          <a:prstGeom prst="rect">
            <a:avLst/>
          </a:prstGeom>
          <a:noFill/>
        </p:spPr>
        <p:txBody>
          <a:bodyPr wrap="square" rtlCol="0">
            <a:spAutoFit/>
          </a:bodyPr>
          <a:lstStyle/>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我国</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2010-2022</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年煤矿瓦斯事故与死亡人数</a:t>
            </a:r>
          </a:p>
        </p:txBody>
      </p:sp>
      <p:sp>
        <p:nvSpPr>
          <p:cNvPr id="20" name="文本框 19">
            <a:extLst>
              <a:ext uri="{FF2B5EF4-FFF2-40B4-BE49-F238E27FC236}">
                <a16:creationId xmlns:a16="http://schemas.microsoft.com/office/drawing/2014/main" id="{6D51C9B2-C736-4F3F-8BB1-77EBFD1978BA}"/>
              </a:ext>
            </a:extLst>
          </p:cNvPr>
          <p:cNvSpPr txBox="1"/>
          <p:nvPr/>
        </p:nvSpPr>
        <p:spPr>
          <a:xfrm>
            <a:off x="7296151" y="6421354"/>
            <a:ext cx="2705099" cy="338554"/>
          </a:xfrm>
          <a:prstGeom prst="rect">
            <a:avLst/>
          </a:prstGeom>
          <a:noFill/>
        </p:spPr>
        <p:txBody>
          <a:bodyPr wrap="square" rtlCol="0">
            <a:spAutoFit/>
          </a:bodyPr>
          <a:lstStyle/>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黄陵二号煤矿油型气分布图</a:t>
            </a:r>
          </a:p>
        </p:txBody>
      </p:sp>
    </p:spTree>
    <p:extLst>
      <p:ext uri="{BB962C8B-B14F-4D97-AF65-F5344CB8AC3E}">
        <p14:creationId xmlns:p14="http://schemas.microsoft.com/office/powerpoint/2010/main" val="398681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265998" y="284299"/>
            <a:ext cx="2258501" cy="461661"/>
          </a:xfrm>
          <a:prstGeom prst="rect">
            <a:avLst/>
          </a:prstGeom>
        </p:spPr>
        <p:txBody>
          <a:bodyPr wrap="squar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Introduction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ndParaRPr>
          </a:p>
        </p:txBody>
      </p:sp>
      <p:sp>
        <p:nvSpPr>
          <p:cNvPr id="2" name="矩形 1"/>
          <p:cNvSpPr/>
          <p:nvPr/>
        </p:nvSpPr>
        <p:spPr>
          <a:xfrm>
            <a:off x="1142035" y="117040"/>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研究背景</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id="{1C286ACB-A086-463D-B122-13B888254796}"/>
              </a:ext>
            </a:extLst>
          </p:cNvPr>
          <p:cNvSpPr txBox="1"/>
          <p:nvPr/>
        </p:nvSpPr>
        <p:spPr>
          <a:xfrm>
            <a:off x="471519" y="971291"/>
            <a:ext cx="1313172"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研究空白</a:t>
            </a:r>
          </a:p>
        </p:txBody>
      </p:sp>
      <p:cxnSp>
        <p:nvCxnSpPr>
          <p:cNvPr id="21" name="直接连接符 20">
            <a:extLst>
              <a:ext uri="{FF2B5EF4-FFF2-40B4-BE49-F238E27FC236}">
                <a16:creationId xmlns:a16="http://schemas.microsoft.com/office/drawing/2014/main" id="{AF739E1C-9FD6-4479-B9A2-6BAFF3CCAEBD}"/>
              </a:ext>
            </a:extLst>
          </p:cNvPr>
          <p:cNvCxnSpPr/>
          <p:nvPr/>
        </p:nvCxnSpPr>
        <p:spPr>
          <a:xfrm>
            <a:off x="552102" y="1476558"/>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6D4F2022-3837-47BC-B51E-9FBBF2FBBE9C}"/>
              </a:ext>
            </a:extLst>
          </p:cNvPr>
          <p:cNvSpPr/>
          <p:nvPr/>
        </p:nvSpPr>
        <p:spPr>
          <a:xfrm>
            <a:off x="461994" y="1562774"/>
            <a:ext cx="10651114" cy="2935864"/>
          </a:xfrm>
          <a:prstGeom prst="rect">
            <a:avLst/>
          </a:prstGeom>
        </p:spPr>
        <p:txBody>
          <a:bodyPr wrap="square" lIns="91436" tIns="45718" rIns="91436" bIns="45718">
            <a:spAutoFit/>
          </a:bodyPr>
          <a:lstStyle/>
          <a:p>
            <a:pPr marL="285750" indent="-285750">
              <a:lnSpc>
                <a:spcPct val="150000"/>
              </a:lnSpc>
              <a:buFont typeface="Wingdings" panose="05000000000000000000" pitchFamily="2" charset="2"/>
              <a:buChar char="Ø"/>
            </a:pPr>
            <a:r>
              <a:rPr lang="zh-CN" altLang="en-US" dirty="0">
                <a:solidFill>
                  <a:schemeClr val="tx1">
                    <a:lumMod val="75000"/>
                    <a:lumOff val="25000"/>
                  </a:schemeClr>
                </a:solidFill>
                <a:latin typeface="黑体" panose="02010609060101010101" pitchFamily="49" charset="-122"/>
                <a:ea typeface="黑体" panose="02010609060101010101" pitchFamily="49" charset="-122"/>
              </a:rPr>
              <a:t>对油型气研究较少，时间主要集中在上世纪</a:t>
            </a:r>
            <a:r>
              <a:rPr lang="en-US" altLang="zh-CN" dirty="0">
                <a:solidFill>
                  <a:schemeClr val="tx1">
                    <a:lumMod val="75000"/>
                    <a:lumOff val="25000"/>
                  </a:schemeClr>
                </a:solidFill>
                <a:latin typeface="黑体" panose="02010609060101010101" pitchFamily="49" charset="-122"/>
                <a:ea typeface="黑体" panose="02010609060101010101" pitchFamily="49" charset="-122"/>
              </a:rPr>
              <a:t>70</a:t>
            </a:r>
            <a:r>
              <a:rPr lang="zh-CN" altLang="en-US" dirty="0">
                <a:solidFill>
                  <a:schemeClr val="tx1">
                    <a:lumMod val="75000"/>
                    <a:lumOff val="25000"/>
                  </a:schemeClr>
                </a:solidFill>
                <a:latin typeface="黑体" panose="02010609060101010101" pitchFamily="49" charset="-122"/>
                <a:ea typeface="黑体" panose="02010609060101010101" pitchFamily="49" charset="-122"/>
              </a:rPr>
              <a:t>年代，近二十年又逐渐兴起，但大多由石油领域学者完成，</a:t>
            </a:r>
            <a:r>
              <a:rPr lang="zh-CN" altLang="en-US" dirty="0">
                <a:solidFill>
                  <a:srgbClr val="FF0000"/>
                </a:solidFill>
                <a:latin typeface="黑体" panose="02010609060101010101" pitchFamily="49" charset="-122"/>
                <a:ea typeface="黑体" panose="02010609060101010101" pitchFamily="49" charset="-122"/>
              </a:rPr>
              <a:t>对煤炭领域缺乏针对性</a:t>
            </a:r>
            <a:r>
              <a:rPr lang="zh-CN" altLang="en-US" dirty="0">
                <a:solidFill>
                  <a:schemeClr val="tx1">
                    <a:lumMod val="75000"/>
                    <a:lumOff val="25000"/>
                  </a:schemeClr>
                </a:solidFill>
                <a:latin typeface="黑体" panose="02010609060101010101" pitchFamily="49" charset="-122"/>
                <a:ea typeface="黑体" panose="02010609060101010101" pitchFamily="49" charset="-122"/>
              </a:rPr>
              <a:t>。</a:t>
            </a:r>
            <a:endParaRPr lang="en-US" altLang="zh-CN" dirty="0">
              <a:solidFill>
                <a:schemeClr val="tx1">
                  <a:lumMod val="75000"/>
                  <a:lumOff val="25000"/>
                </a:schemeClr>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a:solidFill>
                  <a:schemeClr val="tx1">
                    <a:lumMod val="75000"/>
                    <a:lumOff val="25000"/>
                  </a:schemeClr>
                </a:solidFill>
                <a:latin typeface="黑体" panose="02010609060101010101" pitchFamily="49" charset="-122"/>
                <a:ea typeface="黑体" panose="02010609060101010101" pitchFamily="49" charset="-122"/>
              </a:rPr>
              <a:t>目前现有的油型气防治技术研究大多聚焦于</a:t>
            </a:r>
            <a:r>
              <a:rPr lang="zh-CN" altLang="en-US" dirty="0">
                <a:solidFill>
                  <a:srgbClr val="FF0000"/>
                </a:solidFill>
                <a:latin typeface="黑体" panose="02010609060101010101" pitchFamily="49" charset="-122"/>
                <a:ea typeface="黑体" panose="02010609060101010101" pitchFamily="49" charset="-122"/>
              </a:rPr>
              <a:t>瓦斯涌出后</a:t>
            </a:r>
            <a:r>
              <a:rPr lang="zh-CN" altLang="en-US" dirty="0">
                <a:solidFill>
                  <a:schemeClr val="tx1">
                    <a:lumMod val="75000"/>
                    <a:lumOff val="25000"/>
                  </a:schemeClr>
                </a:solidFill>
                <a:latin typeface="黑体" panose="02010609060101010101" pitchFamily="49" charset="-122"/>
                <a:ea typeface="黑体" panose="02010609060101010101" pitchFamily="49" charset="-122"/>
              </a:rPr>
              <a:t>工作面瓦斯浓度的监测，少有针对</a:t>
            </a:r>
            <a:r>
              <a:rPr lang="zh-CN" altLang="en-US" dirty="0">
                <a:solidFill>
                  <a:srgbClr val="FF0000"/>
                </a:solidFill>
                <a:latin typeface="黑体" panose="02010609060101010101" pitchFamily="49" charset="-122"/>
                <a:ea typeface="黑体" panose="02010609060101010101" pitchFamily="49" charset="-122"/>
              </a:rPr>
              <a:t>工作面掘进过程中</a:t>
            </a:r>
            <a:r>
              <a:rPr lang="zh-CN" altLang="en-US" dirty="0">
                <a:solidFill>
                  <a:schemeClr val="tx1">
                    <a:lumMod val="75000"/>
                    <a:lumOff val="25000"/>
                  </a:schemeClr>
                </a:solidFill>
                <a:latin typeface="黑体" panose="02010609060101010101" pitchFamily="49" charset="-122"/>
                <a:ea typeface="黑体" panose="02010609060101010101" pitchFamily="49" charset="-122"/>
              </a:rPr>
              <a:t>底板油型气涌出危险性的判识。</a:t>
            </a:r>
            <a:endParaRPr lang="en-US" altLang="zh-CN" dirty="0">
              <a:solidFill>
                <a:schemeClr val="tx1">
                  <a:lumMod val="75000"/>
                  <a:lumOff val="25000"/>
                </a:schemeClr>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a:solidFill>
                  <a:schemeClr val="tx1">
                    <a:lumMod val="75000"/>
                    <a:lumOff val="25000"/>
                  </a:schemeClr>
                </a:solidFill>
                <a:latin typeface="黑体" panose="02010609060101010101" pitchFamily="49" charset="-122"/>
                <a:ea typeface="黑体" panose="02010609060101010101" pitchFamily="49" charset="-122"/>
              </a:rPr>
              <a:t>在瓦斯涌出危险性评估方法中，往往将岩层地质参数作为一种</a:t>
            </a:r>
            <a:r>
              <a:rPr lang="zh-CN" altLang="en-US" dirty="0">
                <a:solidFill>
                  <a:srgbClr val="FF0000"/>
                </a:solidFill>
                <a:latin typeface="黑体" panose="02010609060101010101" pitchFamily="49" charset="-122"/>
                <a:ea typeface="黑体" panose="02010609060101010101" pitchFamily="49" charset="-122"/>
              </a:rPr>
              <a:t>静态指标</a:t>
            </a:r>
            <a:r>
              <a:rPr lang="zh-CN" altLang="en-US" dirty="0">
                <a:solidFill>
                  <a:schemeClr val="tx1">
                    <a:lumMod val="75000"/>
                    <a:lumOff val="25000"/>
                  </a:schemeClr>
                </a:solidFill>
                <a:latin typeface="黑体" panose="02010609060101010101" pitchFamily="49" charset="-122"/>
                <a:ea typeface="黑体" panose="02010609060101010101" pitchFamily="49" charset="-122"/>
              </a:rPr>
              <a:t>，或是基于周期性获得的地质指标对涌出危险性进行</a:t>
            </a:r>
            <a:r>
              <a:rPr lang="zh-CN" altLang="en-US" dirty="0">
                <a:solidFill>
                  <a:srgbClr val="FF0000"/>
                </a:solidFill>
                <a:latin typeface="黑体" panose="02010609060101010101" pitchFamily="49" charset="-122"/>
                <a:ea typeface="黑体" panose="02010609060101010101" pitchFamily="49" charset="-122"/>
              </a:rPr>
              <a:t>静态评估</a:t>
            </a:r>
            <a:r>
              <a:rPr lang="zh-CN" altLang="en-US" dirty="0">
                <a:solidFill>
                  <a:schemeClr val="tx1">
                    <a:lumMod val="75000"/>
                    <a:lumOff val="25000"/>
                  </a:schemeClr>
                </a:solidFill>
                <a:latin typeface="黑体" panose="02010609060101010101" pitchFamily="49" charset="-122"/>
                <a:ea typeface="黑体" panose="02010609060101010101" pitchFamily="49" charset="-122"/>
              </a:rPr>
              <a:t>。而实际开采过程中，底板地质情况受开采影响变化是一个</a:t>
            </a:r>
            <a:r>
              <a:rPr lang="zh-CN" altLang="en-US" dirty="0">
                <a:solidFill>
                  <a:srgbClr val="FF0000"/>
                </a:solidFill>
                <a:latin typeface="黑体" panose="02010609060101010101" pitchFamily="49" charset="-122"/>
                <a:ea typeface="黑体" panose="02010609060101010101" pitchFamily="49" charset="-122"/>
              </a:rPr>
              <a:t>动态过程</a:t>
            </a:r>
            <a:r>
              <a:rPr lang="zh-CN" altLang="en-US" dirty="0">
                <a:solidFill>
                  <a:schemeClr val="tx1">
                    <a:lumMod val="75000"/>
                    <a:lumOff val="25000"/>
                  </a:schemeClr>
                </a:solidFill>
                <a:latin typeface="黑体" panose="02010609060101010101" pitchFamily="49" charset="-122"/>
                <a:ea typeface="黑体" panose="02010609060101010101" pitchFamily="49" charset="-122"/>
              </a:rPr>
              <a:t>，从而影响烷烃类气体涌出危险性</a:t>
            </a:r>
            <a:endParaRPr lang="en-US" altLang="zh-CN" dirty="0">
              <a:solidFill>
                <a:schemeClr val="tx1">
                  <a:lumMod val="75000"/>
                  <a:lumOff val="25000"/>
                </a:schemeClr>
              </a:solidFill>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BD7D57C5-D8F6-46D2-A287-BA0D19B919B6}"/>
              </a:ext>
            </a:extLst>
          </p:cNvPr>
          <p:cNvPicPr>
            <a:picLocks noChangeAspect="1"/>
          </p:cNvPicPr>
          <p:nvPr/>
        </p:nvPicPr>
        <p:blipFill>
          <a:blip r:embed="rId3"/>
          <a:stretch>
            <a:fillRect/>
          </a:stretch>
        </p:blipFill>
        <p:spPr>
          <a:xfrm>
            <a:off x="4833937" y="4133849"/>
            <a:ext cx="6805613" cy="2462051"/>
          </a:xfrm>
          <a:prstGeom prst="rect">
            <a:avLst/>
          </a:prstGeom>
        </p:spPr>
      </p:pic>
    </p:spTree>
    <p:extLst>
      <p:ext uri="{BB962C8B-B14F-4D97-AF65-F5344CB8AC3E}">
        <p14:creationId xmlns:p14="http://schemas.microsoft.com/office/powerpoint/2010/main" val="119570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265998" y="284299"/>
            <a:ext cx="2258501" cy="461661"/>
          </a:xfrm>
          <a:prstGeom prst="rect">
            <a:avLst/>
          </a:prstGeom>
        </p:spPr>
        <p:txBody>
          <a:bodyPr wrap="squar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Introduction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ndParaRPr>
          </a:p>
        </p:txBody>
      </p:sp>
      <p:sp>
        <p:nvSpPr>
          <p:cNvPr id="2" name="矩形 1"/>
          <p:cNvSpPr/>
          <p:nvPr/>
        </p:nvSpPr>
        <p:spPr>
          <a:xfrm>
            <a:off x="1142035" y="117040"/>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研究背景</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id="{1C286ACB-A086-463D-B122-13B888254796}"/>
              </a:ext>
            </a:extLst>
          </p:cNvPr>
          <p:cNvSpPr txBox="1"/>
          <p:nvPr/>
        </p:nvSpPr>
        <p:spPr>
          <a:xfrm>
            <a:off x="471519" y="971291"/>
            <a:ext cx="2441686"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直流电法探测优势</a:t>
            </a:r>
          </a:p>
        </p:txBody>
      </p:sp>
      <p:cxnSp>
        <p:nvCxnSpPr>
          <p:cNvPr id="21" name="直接连接符 20">
            <a:extLst>
              <a:ext uri="{FF2B5EF4-FFF2-40B4-BE49-F238E27FC236}">
                <a16:creationId xmlns:a16="http://schemas.microsoft.com/office/drawing/2014/main" id="{AF739E1C-9FD6-4479-B9A2-6BAFF3CCAEBD}"/>
              </a:ext>
            </a:extLst>
          </p:cNvPr>
          <p:cNvCxnSpPr/>
          <p:nvPr/>
        </p:nvCxnSpPr>
        <p:spPr>
          <a:xfrm>
            <a:off x="552102" y="1476558"/>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6244AD0-8A9A-4F05-A584-3A216B897909}"/>
              </a:ext>
            </a:extLst>
          </p:cNvPr>
          <p:cNvSpPr/>
          <p:nvPr/>
        </p:nvSpPr>
        <p:spPr>
          <a:xfrm>
            <a:off x="478622" y="1550323"/>
            <a:ext cx="6741327" cy="3505892"/>
          </a:xfrm>
          <a:prstGeom prst="rect">
            <a:avLst/>
          </a:prstGeom>
        </p:spPr>
        <p:txBody>
          <a:bodyPr wrap="square" lIns="91436" tIns="45718" rIns="91436" bIns="45718">
            <a:spAutoFit/>
          </a:bodyPr>
          <a:lstStyle/>
          <a:p>
            <a:pPr marL="342900" indent="-342900">
              <a:lnSpc>
                <a:spcPct val="150000"/>
              </a:lnSpc>
              <a:buFont typeface="Wingdings" panose="05000000000000000000" pitchFamily="2" charset="2"/>
              <a:buChar char="Ø"/>
            </a:pPr>
            <a:r>
              <a:rPr lang="zh-CN" altLang="en-US" sz="2200" dirty="0">
                <a:solidFill>
                  <a:schemeClr val="tx1">
                    <a:lumMod val="75000"/>
                    <a:lumOff val="25000"/>
                  </a:schemeClr>
                </a:solidFill>
                <a:latin typeface="黑体" panose="02010609060101010101" pitchFamily="49" charset="-122"/>
                <a:ea typeface="黑体" panose="02010609060101010101" pitchFamily="49" charset="-122"/>
              </a:rPr>
              <a:t>相比于坑、槽探，能够</a:t>
            </a:r>
            <a:r>
              <a:rPr lang="zh-CN" altLang="en-US" sz="2200" dirty="0">
                <a:solidFill>
                  <a:srgbClr val="FF0000"/>
                </a:solidFill>
                <a:latin typeface="黑体" panose="02010609060101010101" pitchFamily="49" charset="-122"/>
                <a:ea typeface="黑体" panose="02010609060101010101" pitchFamily="49" charset="-122"/>
              </a:rPr>
              <a:t>减少对岩土体的扰动效应</a:t>
            </a:r>
            <a:r>
              <a:rPr lang="zh-CN" altLang="en-US" sz="2200" dirty="0">
                <a:solidFill>
                  <a:schemeClr val="tx1">
                    <a:lumMod val="75000"/>
                    <a:lumOff val="25000"/>
                  </a:schemeClr>
                </a:solidFill>
                <a:latin typeface="黑体" panose="02010609060101010101" pitchFamily="49" charset="-122"/>
                <a:ea typeface="黑体" panose="02010609060101010101" pitchFamily="49" charset="-122"/>
              </a:rPr>
              <a:t>，克服深度限制。</a:t>
            </a:r>
            <a:endParaRPr lang="en-US" altLang="zh-CN" sz="2200" dirty="0">
              <a:solidFill>
                <a:schemeClr val="tx1">
                  <a:lumMod val="75000"/>
                  <a:lumOff val="25000"/>
                </a:schemeClr>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Ø"/>
            </a:pPr>
            <a:r>
              <a:rPr lang="zh-CN" altLang="en-US" sz="2200" dirty="0">
                <a:solidFill>
                  <a:schemeClr val="tx1">
                    <a:lumMod val="75000"/>
                    <a:lumOff val="25000"/>
                  </a:schemeClr>
                </a:solidFill>
                <a:latin typeface="黑体" panose="02010609060101010101" pitchFamily="49" charset="-122"/>
                <a:ea typeface="黑体" panose="02010609060101010101" pitchFamily="49" charset="-122"/>
              </a:rPr>
              <a:t>相比于钻孔勘探，</a:t>
            </a:r>
            <a:r>
              <a:rPr lang="zh-CN" altLang="en-US" sz="2200" dirty="0">
                <a:solidFill>
                  <a:srgbClr val="FF0000"/>
                </a:solidFill>
                <a:latin typeface="黑体" panose="02010609060101010101" pitchFamily="49" charset="-122"/>
                <a:ea typeface="黑体" panose="02010609060101010101" pitchFamily="49" charset="-122"/>
              </a:rPr>
              <a:t>成本低，周期短，探测范围大</a:t>
            </a:r>
            <a:endParaRPr lang="en-US" altLang="zh-CN" sz="2200" dirty="0">
              <a:solidFill>
                <a:srgbClr val="FF0000"/>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Ø"/>
            </a:pPr>
            <a:r>
              <a:rPr lang="zh-CN" altLang="en-US" sz="2200" dirty="0">
                <a:solidFill>
                  <a:schemeClr val="tx1">
                    <a:lumMod val="75000"/>
                    <a:lumOff val="25000"/>
                  </a:schemeClr>
                </a:solidFill>
                <a:latin typeface="黑体" panose="02010609060101010101" pitchFamily="49" charset="-122"/>
                <a:ea typeface="黑体" panose="02010609060101010101" pitchFamily="49" charset="-122"/>
              </a:rPr>
              <a:t>相比于同为地球物理勘探方法的其他方法如瞬变电磁法，特别是巷道掘进过程中</a:t>
            </a:r>
            <a:r>
              <a:rPr lang="zh-CN" altLang="en-US" sz="2200" dirty="0">
                <a:latin typeface="黑体" panose="02010609060101010101" pitchFamily="49" charset="-122"/>
                <a:ea typeface="黑体" panose="02010609060101010101" pitchFamily="49" charset="-122"/>
              </a:rPr>
              <a:t>，</a:t>
            </a:r>
            <a:r>
              <a:rPr lang="zh-CN" altLang="en-US" sz="2200" dirty="0">
                <a:solidFill>
                  <a:srgbClr val="FF0000"/>
                </a:solidFill>
                <a:latin typeface="黑体" panose="02010609060101010101" pitchFamily="49" charset="-122"/>
                <a:ea typeface="黑体" panose="02010609060101010101" pitchFamily="49" charset="-122"/>
              </a:rPr>
              <a:t>受其他运行设备影响更小</a:t>
            </a:r>
            <a:endParaRPr lang="en-US" altLang="zh-CN" sz="2200" dirty="0">
              <a:solidFill>
                <a:srgbClr val="FF000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endParaRPr lang="en-US" altLang="zh-CN" dirty="0">
              <a:solidFill>
                <a:schemeClr val="tx1">
                  <a:lumMod val="75000"/>
                  <a:lumOff val="25000"/>
                </a:schemeClr>
              </a:solidFill>
              <a:latin typeface="微软雅黑" pitchFamily="34" charset="-122"/>
              <a:ea typeface="微软雅黑" pitchFamily="34" charset="-122"/>
            </a:endParaRPr>
          </a:p>
        </p:txBody>
      </p:sp>
      <p:grpSp>
        <p:nvGrpSpPr>
          <p:cNvPr id="12" name="组合 11">
            <a:extLst>
              <a:ext uri="{FF2B5EF4-FFF2-40B4-BE49-F238E27FC236}">
                <a16:creationId xmlns:a16="http://schemas.microsoft.com/office/drawing/2014/main" id="{AC9782F8-494B-49B5-A47C-4131D9DD6FC2}"/>
              </a:ext>
            </a:extLst>
          </p:cNvPr>
          <p:cNvGrpSpPr/>
          <p:nvPr/>
        </p:nvGrpSpPr>
        <p:grpSpPr>
          <a:xfrm>
            <a:off x="7382964" y="1738720"/>
            <a:ext cx="1800000" cy="1800000"/>
            <a:chOff x="1300233" y="1995959"/>
            <a:chExt cx="3306471" cy="3273825"/>
          </a:xfrm>
        </p:grpSpPr>
        <p:sp>
          <p:nvSpPr>
            <p:cNvPr id="13" name="圆角矩形 20">
              <a:extLst>
                <a:ext uri="{FF2B5EF4-FFF2-40B4-BE49-F238E27FC236}">
                  <a16:creationId xmlns:a16="http://schemas.microsoft.com/office/drawing/2014/main" id="{D773F918-BA8A-4D44-B9E4-EB391302E769}"/>
                </a:ext>
              </a:extLst>
            </p:cNvPr>
            <p:cNvSpPr/>
            <p:nvPr/>
          </p:nvSpPr>
          <p:spPr>
            <a:xfrm>
              <a:off x="1432848" y="2127265"/>
              <a:ext cx="3041243" cy="3011214"/>
            </a:xfrm>
            <a:prstGeom prst="ellipse">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地质</a:t>
              </a:r>
              <a:endParaRPr lang="en-US" altLang="zh-CN" dirty="0"/>
            </a:p>
            <a:p>
              <a:pPr algn="ctr"/>
              <a:r>
                <a:rPr lang="zh-CN" altLang="en-US" dirty="0"/>
                <a:t>勘查方法</a:t>
              </a:r>
            </a:p>
          </p:txBody>
        </p:sp>
        <p:sp>
          <p:nvSpPr>
            <p:cNvPr id="14" name="圆角矩形 20">
              <a:extLst>
                <a:ext uri="{FF2B5EF4-FFF2-40B4-BE49-F238E27FC236}">
                  <a16:creationId xmlns:a16="http://schemas.microsoft.com/office/drawing/2014/main" id="{27D84FCC-4384-4588-B1F7-E35F862333FE}"/>
                </a:ext>
              </a:extLst>
            </p:cNvPr>
            <p:cNvSpPr/>
            <p:nvPr/>
          </p:nvSpPr>
          <p:spPr>
            <a:xfrm>
              <a:off x="1300233" y="1995959"/>
              <a:ext cx="3306471" cy="3273825"/>
            </a:xfrm>
            <a:prstGeom prst="ellipse">
              <a:avLst/>
            </a:prstGeom>
            <a:noFill/>
            <a:ln w="15875">
              <a:solidFill>
                <a:srgbClr val="157E9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微软雅黑" pitchFamily="34" charset="-122"/>
                <a:ea typeface="微软雅黑" pitchFamily="34" charset="-122"/>
              </a:endParaRPr>
            </a:p>
          </p:txBody>
        </p:sp>
      </p:grpSp>
      <p:sp>
        <p:nvSpPr>
          <p:cNvPr id="16" name="箭头: 右 15">
            <a:extLst>
              <a:ext uri="{FF2B5EF4-FFF2-40B4-BE49-F238E27FC236}">
                <a16:creationId xmlns:a16="http://schemas.microsoft.com/office/drawing/2014/main" id="{E37EFF84-8DDF-4AFD-A051-DE9D4133D4DD}"/>
              </a:ext>
            </a:extLst>
          </p:cNvPr>
          <p:cNvSpPr/>
          <p:nvPr/>
        </p:nvSpPr>
        <p:spPr>
          <a:xfrm rot="20841793">
            <a:off x="9292256" y="2041821"/>
            <a:ext cx="612558" cy="406976"/>
          </a:xfrm>
          <a:prstGeom prst="rightArrow">
            <a:avLst/>
          </a:prstGeom>
          <a:solidFill>
            <a:srgbClr val="157E9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6C26E5C1-518E-442D-9E01-F9866AB5FC5A}"/>
              </a:ext>
            </a:extLst>
          </p:cNvPr>
          <p:cNvGrpSpPr/>
          <p:nvPr/>
        </p:nvGrpSpPr>
        <p:grpSpPr>
          <a:xfrm>
            <a:off x="10014106" y="1191719"/>
            <a:ext cx="1440000" cy="1440000"/>
            <a:chOff x="1300233" y="1995959"/>
            <a:chExt cx="3306471" cy="3273825"/>
          </a:xfrm>
        </p:grpSpPr>
        <p:sp>
          <p:nvSpPr>
            <p:cNvPr id="19" name="圆角矩形 20">
              <a:extLst>
                <a:ext uri="{FF2B5EF4-FFF2-40B4-BE49-F238E27FC236}">
                  <a16:creationId xmlns:a16="http://schemas.microsoft.com/office/drawing/2014/main" id="{9528F7C9-2CE0-4100-9D62-6F2FE1D42CCB}"/>
                </a:ext>
              </a:extLst>
            </p:cNvPr>
            <p:cNvSpPr/>
            <p:nvPr/>
          </p:nvSpPr>
          <p:spPr>
            <a:xfrm>
              <a:off x="1432848" y="2127265"/>
              <a:ext cx="3041243" cy="3011214"/>
            </a:xfrm>
            <a:prstGeom prst="ellipse">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坑、槽探</a:t>
              </a:r>
            </a:p>
          </p:txBody>
        </p:sp>
        <p:sp>
          <p:nvSpPr>
            <p:cNvPr id="20" name="圆角矩形 20">
              <a:extLst>
                <a:ext uri="{FF2B5EF4-FFF2-40B4-BE49-F238E27FC236}">
                  <a16:creationId xmlns:a16="http://schemas.microsoft.com/office/drawing/2014/main" id="{A50AC910-F3AD-4980-904A-261D4A438AF2}"/>
                </a:ext>
              </a:extLst>
            </p:cNvPr>
            <p:cNvSpPr/>
            <p:nvPr/>
          </p:nvSpPr>
          <p:spPr>
            <a:xfrm>
              <a:off x="1300233" y="1995959"/>
              <a:ext cx="3306471" cy="3273825"/>
            </a:xfrm>
            <a:prstGeom prst="ellipse">
              <a:avLst/>
            </a:prstGeom>
            <a:noFill/>
            <a:ln w="15875">
              <a:solidFill>
                <a:srgbClr val="157E9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微软雅黑" pitchFamily="34" charset="-122"/>
                <a:ea typeface="微软雅黑" pitchFamily="34" charset="-122"/>
              </a:endParaRPr>
            </a:p>
          </p:txBody>
        </p:sp>
      </p:grpSp>
      <p:grpSp>
        <p:nvGrpSpPr>
          <p:cNvPr id="22" name="组合 21">
            <a:extLst>
              <a:ext uri="{FF2B5EF4-FFF2-40B4-BE49-F238E27FC236}">
                <a16:creationId xmlns:a16="http://schemas.microsoft.com/office/drawing/2014/main" id="{E191180C-AAD3-4089-9D71-358F35C13916}"/>
              </a:ext>
            </a:extLst>
          </p:cNvPr>
          <p:cNvGrpSpPr/>
          <p:nvPr/>
        </p:nvGrpSpPr>
        <p:grpSpPr>
          <a:xfrm>
            <a:off x="9883425" y="3321873"/>
            <a:ext cx="1440000" cy="1440000"/>
            <a:chOff x="1300233" y="1995959"/>
            <a:chExt cx="3306471" cy="3273825"/>
          </a:xfrm>
        </p:grpSpPr>
        <p:sp>
          <p:nvSpPr>
            <p:cNvPr id="23" name="圆角矩形 20">
              <a:extLst>
                <a:ext uri="{FF2B5EF4-FFF2-40B4-BE49-F238E27FC236}">
                  <a16:creationId xmlns:a16="http://schemas.microsoft.com/office/drawing/2014/main" id="{B3183E09-9B61-4D9C-994C-E562060ACFB4}"/>
                </a:ext>
              </a:extLst>
            </p:cNvPr>
            <p:cNvSpPr/>
            <p:nvPr/>
          </p:nvSpPr>
          <p:spPr>
            <a:xfrm>
              <a:off x="1432848" y="2127265"/>
              <a:ext cx="3041243" cy="3011214"/>
            </a:xfrm>
            <a:prstGeom prst="ellipse">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钻孔勘探</a:t>
              </a:r>
            </a:p>
          </p:txBody>
        </p:sp>
        <p:sp>
          <p:nvSpPr>
            <p:cNvPr id="24" name="圆角矩形 20">
              <a:extLst>
                <a:ext uri="{FF2B5EF4-FFF2-40B4-BE49-F238E27FC236}">
                  <a16:creationId xmlns:a16="http://schemas.microsoft.com/office/drawing/2014/main" id="{4A5BE2D1-506E-4112-92EA-63FE1F30EB62}"/>
                </a:ext>
              </a:extLst>
            </p:cNvPr>
            <p:cNvSpPr/>
            <p:nvPr/>
          </p:nvSpPr>
          <p:spPr>
            <a:xfrm>
              <a:off x="1300233" y="1995959"/>
              <a:ext cx="3306471" cy="3273825"/>
            </a:xfrm>
            <a:prstGeom prst="ellipse">
              <a:avLst/>
            </a:prstGeom>
            <a:noFill/>
            <a:ln w="15875">
              <a:solidFill>
                <a:srgbClr val="157E9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微软雅黑" pitchFamily="34" charset="-122"/>
                <a:ea typeface="微软雅黑" pitchFamily="34" charset="-122"/>
              </a:endParaRPr>
            </a:p>
          </p:txBody>
        </p:sp>
      </p:grpSp>
      <p:sp>
        <p:nvSpPr>
          <p:cNvPr id="25" name="箭头: 右 24">
            <a:extLst>
              <a:ext uri="{FF2B5EF4-FFF2-40B4-BE49-F238E27FC236}">
                <a16:creationId xmlns:a16="http://schemas.microsoft.com/office/drawing/2014/main" id="{3712C9F6-AD65-483A-957D-C9C79ABB8B1B}"/>
              </a:ext>
            </a:extLst>
          </p:cNvPr>
          <p:cNvSpPr/>
          <p:nvPr/>
        </p:nvSpPr>
        <p:spPr>
          <a:xfrm rot="1569740">
            <a:off x="9192447" y="3263037"/>
            <a:ext cx="612558" cy="406976"/>
          </a:xfrm>
          <a:prstGeom prst="rightArrow">
            <a:avLst/>
          </a:prstGeom>
          <a:solidFill>
            <a:srgbClr val="157E9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AE9AF680-A019-4702-AF0D-018AD1438665}"/>
              </a:ext>
            </a:extLst>
          </p:cNvPr>
          <p:cNvSpPr/>
          <p:nvPr/>
        </p:nvSpPr>
        <p:spPr>
          <a:xfrm rot="5143125">
            <a:off x="7913376" y="3803970"/>
            <a:ext cx="612558" cy="406976"/>
          </a:xfrm>
          <a:prstGeom prst="rightArrow">
            <a:avLst/>
          </a:prstGeom>
          <a:solidFill>
            <a:srgbClr val="157E9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3B51CFDF-0DA1-4D2E-ABCE-084CAB635059}"/>
              </a:ext>
            </a:extLst>
          </p:cNvPr>
          <p:cNvGrpSpPr/>
          <p:nvPr/>
        </p:nvGrpSpPr>
        <p:grpSpPr>
          <a:xfrm>
            <a:off x="7562964" y="4507490"/>
            <a:ext cx="1440000" cy="1440000"/>
            <a:chOff x="1300233" y="1995959"/>
            <a:chExt cx="3306471" cy="3273825"/>
          </a:xfrm>
        </p:grpSpPr>
        <p:sp>
          <p:nvSpPr>
            <p:cNvPr id="28" name="圆角矩形 20">
              <a:extLst>
                <a:ext uri="{FF2B5EF4-FFF2-40B4-BE49-F238E27FC236}">
                  <a16:creationId xmlns:a16="http://schemas.microsoft.com/office/drawing/2014/main" id="{CD912EAF-BC82-4229-B724-08A2A6C20AF5}"/>
                </a:ext>
              </a:extLst>
            </p:cNvPr>
            <p:cNvSpPr/>
            <p:nvPr/>
          </p:nvSpPr>
          <p:spPr>
            <a:xfrm>
              <a:off x="1432848" y="2127265"/>
              <a:ext cx="3041243" cy="3011214"/>
            </a:xfrm>
            <a:prstGeom prst="ellipse">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地球物理勘探</a:t>
              </a:r>
            </a:p>
          </p:txBody>
        </p:sp>
        <p:sp>
          <p:nvSpPr>
            <p:cNvPr id="29" name="圆角矩形 20">
              <a:extLst>
                <a:ext uri="{FF2B5EF4-FFF2-40B4-BE49-F238E27FC236}">
                  <a16:creationId xmlns:a16="http://schemas.microsoft.com/office/drawing/2014/main" id="{859A3DB7-D976-4B9F-A81F-1B74D822541A}"/>
                </a:ext>
              </a:extLst>
            </p:cNvPr>
            <p:cNvSpPr/>
            <p:nvPr/>
          </p:nvSpPr>
          <p:spPr>
            <a:xfrm>
              <a:off x="1300233" y="1995959"/>
              <a:ext cx="3306471" cy="3273825"/>
            </a:xfrm>
            <a:prstGeom prst="ellipse">
              <a:avLst/>
            </a:prstGeom>
            <a:noFill/>
            <a:ln w="15875">
              <a:solidFill>
                <a:srgbClr val="157E9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微软雅黑" pitchFamily="34" charset="-122"/>
                <a:ea typeface="微软雅黑" pitchFamily="34" charset="-122"/>
              </a:endParaRPr>
            </a:p>
          </p:txBody>
        </p:sp>
      </p:grpSp>
    </p:spTree>
    <p:extLst>
      <p:ext uri="{BB962C8B-B14F-4D97-AF65-F5344CB8AC3E}">
        <p14:creationId xmlns:p14="http://schemas.microsoft.com/office/powerpoint/2010/main" val="254958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1877429"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研究技术路线</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EB058E62-44D8-44D2-9F28-61DC96AD1D07}"/>
              </a:ext>
            </a:extLst>
          </p:cNvPr>
          <p:cNvSpPr/>
          <p:nvPr/>
        </p:nvSpPr>
        <p:spPr>
          <a:xfrm>
            <a:off x="1173870" y="1670173"/>
            <a:ext cx="1393794" cy="4261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a:t>研究对象</a:t>
            </a:r>
          </a:p>
        </p:txBody>
      </p:sp>
      <p:sp>
        <p:nvSpPr>
          <p:cNvPr id="19" name="矩形: 圆角 18">
            <a:extLst>
              <a:ext uri="{FF2B5EF4-FFF2-40B4-BE49-F238E27FC236}">
                <a16:creationId xmlns:a16="http://schemas.microsoft.com/office/drawing/2014/main" id="{D5D16AF5-8797-432C-8D8D-FF989D6422D6}"/>
              </a:ext>
            </a:extLst>
          </p:cNvPr>
          <p:cNvSpPr/>
          <p:nvPr/>
        </p:nvSpPr>
        <p:spPr>
          <a:xfrm>
            <a:off x="1169292" y="3237540"/>
            <a:ext cx="1393794" cy="4261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a:t>研究内容</a:t>
            </a:r>
          </a:p>
        </p:txBody>
      </p:sp>
      <p:sp>
        <p:nvSpPr>
          <p:cNvPr id="20" name="矩形: 圆角 19">
            <a:extLst>
              <a:ext uri="{FF2B5EF4-FFF2-40B4-BE49-F238E27FC236}">
                <a16:creationId xmlns:a16="http://schemas.microsoft.com/office/drawing/2014/main" id="{BA778E82-42A1-4E57-B36A-93B94F9EAE02}"/>
              </a:ext>
            </a:extLst>
          </p:cNvPr>
          <p:cNvSpPr/>
          <p:nvPr/>
        </p:nvSpPr>
        <p:spPr>
          <a:xfrm>
            <a:off x="1169292" y="4643103"/>
            <a:ext cx="1393794" cy="4261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a:t>研究方法</a:t>
            </a:r>
          </a:p>
        </p:txBody>
      </p:sp>
      <p:sp>
        <p:nvSpPr>
          <p:cNvPr id="21" name="矩形: 圆角 20">
            <a:extLst>
              <a:ext uri="{FF2B5EF4-FFF2-40B4-BE49-F238E27FC236}">
                <a16:creationId xmlns:a16="http://schemas.microsoft.com/office/drawing/2014/main" id="{85DC1119-3401-4B61-9467-6E7C7E9A7D01}"/>
              </a:ext>
            </a:extLst>
          </p:cNvPr>
          <p:cNvSpPr/>
          <p:nvPr/>
        </p:nvSpPr>
        <p:spPr>
          <a:xfrm>
            <a:off x="5238614" y="1633226"/>
            <a:ext cx="4055579" cy="39559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2200" dirty="0"/>
              <a:t>油型气涌出危险</a:t>
            </a:r>
          </a:p>
        </p:txBody>
      </p:sp>
      <p:sp>
        <p:nvSpPr>
          <p:cNvPr id="22" name="矩形: 圆角 21">
            <a:extLst>
              <a:ext uri="{FF2B5EF4-FFF2-40B4-BE49-F238E27FC236}">
                <a16:creationId xmlns:a16="http://schemas.microsoft.com/office/drawing/2014/main" id="{766E3217-BF0F-4D5D-85C9-48D005D85693}"/>
              </a:ext>
            </a:extLst>
          </p:cNvPr>
          <p:cNvSpPr/>
          <p:nvPr/>
        </p:nvSpPr>
        <p:spPr>
          <a:xfrm>
            <a:off x="1169292" y="5997409"/>
            <a:ext cx="1393794" cy="4261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a:t>研究目标</a:t>
            </a:r>
          </a:p>
        </p:txBody>
      </p:sp>
      <p:sp>
        <p:nvSpPr>
          <p:cNvPr id="23" name="箭头: 右 22">
            <a:extLst>
              <a:ext uri="{FF2B5EF4-FFF2-40B4-BE49-F238E27FC236}">
                <a16:creationId xmlns:a16="http://schemas.microsoft.com/office/drawing/2014/main" id="{132E69F8-6B89-405C-9299-3198688375C9}"/>
              </a:ext>
            </a:extLst>
          </p:cNvPr>
          <p:cNvSpPr/>
          <p:nvPr/>
        </p:nvSpPr>
        <p:spPr>
          <a:xfrm>
            <a:off x="3064814" y="1670170"/>
            <a:ext cx="752339" cy="42612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F7BAEEF0-6741-443C-A4F5-759E22BB8103}"/>
              </a:ext>
            </a:extLst>
          </p:cNvPr>
          <p:cNvSpPr/>
          <p:nvPr/>
        </p:nvSpPr>
        <p:spPr>
          <a:xfrm>
            <a:off x="6286500" y="2843207"/>
            <a:ext cx="1070009" cy="130576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t>油型气运移及涌出关键因素分析</a:t>
            </a:r>
          </a:p>
        </p:txBody>
      </p:sp>
      <p:sp>
        <p:nvSpPr>
          <p:cNvPr id="25" name="矩形: 圆角 24">
            <a:extLst>
              <a:ext uri="{FF2B5EF4-FFF2-40B4-BE49-F238E27FC236}">
                <a16:creationId xmlns:a16="http://schemas.microsoft.com/office/drawing/2014/main" id="{0527AE53-77CF-4DE9-93AA-F91D7C84A6DA}"/>
              </a:ext>
            </a:extLst>
          </p:cNvPr>
          <p:cNvSpPr/>
          <p:nvPr/>
        </p:nvSpPr>
        <p:spPr>
          <a:xfrm>
            <a:off x="5076825" y="2862257"/>
            <a:ext cx="970006" cy="130576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t>底板砂岩体受压条件下电性参数变化分析</a:t>
            </a:r>
          </a:p>
        </p:txBody>
      </p:sp>
      <p:sp>
        <p:nvSpPr>
          <p:cNvPr id="26" name="箭头: 右 25">
            <a:extLst>
              <a:ext uri="{FF2B5EF4-FFF2-40B4-BE49-F238E27FC236}">
                <a16:creationId xmlns:a16="http://schemas.microsoft.com/office/drawing/2014/main" id="{10F4C138-E6A9-4E1B-80DB-349D4BE55414}"/>
              </a:ext>
            </a:extLst>
          </p:cNvPr>
          <p:cNvSpPr/>
          <p:nvPr/>
        </p:nvSpPr>
        <p:spPr>
          <a:xfrm>
            <a:off x="3060235" y="3237540"/>
            <a:ext cx="752339" cy="42612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4725DE1D-76FD-4106-8EB1-768C08FAA546}"/>
              </a:ext>
            </a:extLst>
          </p:cNvPr>
          <p:cNvSpPr/>
          <p:nvPr/>
        </p:nvSpPr>
        <p:spPr>
          <a:xfrm>
            <a:off x="3060234" y="4643103"/>
            <a:ext cx="752339" cy="42612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5CF4B783-4C8F-4331-8772-CB08F0921536}"/>
              </a:ext>
            </a:extLst>
          </p:cNvPr>
          <p:cNvSpPr/>
          <p:nvPr/>
        </p:nvSpPr>
        <p:spPr>
          <a:xfrm>
            <a:off x="3062139" y="5997409"/>
            <a:ext cx="752339" cy="42612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EA597424-5294-42F0-AE39-8A233342F8CF}"/>
              </a:ext>
            </a:extLst>
          </p:cNvPr>
          <p:cNvSpPr/>
          <p:nvPr/>
        </p:nvSpPr>
        <p:spPr>
          <a:xfrm>
            <a:off x="9058275" y="2862257"/>
            <a:ext cx="1162050" cy="130576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t>油型气涌出危险性评价方法现场应用</a:t>
            </a:r>
          </a:p>
        </p:txBody>
      </p:sp>
      <p:sp>
        <p:nvSpPr>
          <p:cNvPr id="30" name="矩形: 圆角 29">
            <a:extLst>
              <a:ext uri="{FF2B5EF4-FFF2-40B4-BE49-F238E27FC236}">
                <a16:creationId xmlns:a16="http://schemas.microsoft.com/office/drawing/2014/main" id="{ECC43C43-6679-48D3-834C-26978AB2479C}"/>
              </a:ext>
            </a:extLst>
          </p:cNvPr>
          <p:cNvSpPr/>
          <p:nvPr/>
        </p:nvSpPr>
        <p:spPr>
          <a:xfrm>
            <a:off x="10278793" y="2862257"/>
            <a:ext cx="1579832" cy="130576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t>油型气涌出危险性评价指标和掘进巷道抽采钻孔流量对比</a:t>
            </a:r>
          </a:p>
        </p:txBody>
      </p:sp>
      <p:sp>
        <p:nvSpPr>
          <p:cNvPr id="31" name="矩形: 圆角 30">
            <a:extLst>
              <a:ext uri="{FF2B5EF4-FFF2-40B4-BE49-F238E27FC236}">
                <a16:creationId xmlns:a16="http://schemas.microsoft.com/office/drawing/2014/main" id="{CB9FE6F3-7962-4F3C-86EF-4B514A3F3A5B}"/>
              </a:ext>
            </a:extLst>
          </p:cNvPr>
          <p:cNvSpPr/>
          <p:nvPr/>
        </p:nvSpPr>
        <p:spPr>
          <a:xfrm>
            <a:off x="7439025" y="2849137"/>
            <a:ext cx="1266825" cy="130576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t>基于电性差异的底板动态稳定性指标研究</a:t>
            </a:r>
          </a:p>
        </p:txBody>
      </p:sp>
      <p:sp>
        <p:nvSpPr>
          <p:cNvPr id="32" name="矩形: 圆角 31">
            <a:extLst>
              <a:ext uri="{FF2B5EF4-FFF2-40B4-BE49-F238E27FC236}">
                <a16:creationId xmlns:a16="http://schemas.microsoft.com/office/drawing/2014/main" id="{A5E77133-7B96-4560-ACBC-67BFB1310DB1}"/>
              </a:ext>
            </a:extLst>
          </p:cNvPr>
          <p:cNvSpPr/>
          <p:nvPr/>
        </p:nvSpPr>
        <p:spPr>
          <a:xfrm>
            <a:off x="6138446" y="4776354"/>
            <a:ext cx="2602733" cy="48428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t>理论分析</a:t>
            </a:r>
            <a:r>
              <a:rPr lang="en-US" altLang="zh-CN" sz="1400" dirty="0"/>
              <a:t>+</a:t>
            </a:r>
            <a:r>
              <a:rPr lang="zh-CN" altLang="en-US" sz="1400" dirty="0"/>
              <a:t>模拟仿真</a:t>
            </a:r>
          </a:p>
        </p:txBody>
      </p:sp>
      <p:sp>
        <p:nvSpPr>
          <p:cNvPr id="33" name="矩形: 圆角 32">
            <a:extLst>
              <a:ext uri="{FF2B5EF4-FFF2-40B4-BE49-F238E27FC236}">
                <a16:creationId xmlns:a16="http://schemas.microsoft.com/office/drawing/2014/main" id="{CB02F4EB-5012-470A-8EC0-CC62DB1AD99D}"/>
              </a:ext>
            </a:extLst>
          </p:cNvPr>
          <p:cNvSpPr/>
          <p:nvPr/>
        </p:nvSpPr>
        <p:spPr>
          <a:xfrm>
            <a:off x="9998444" y="4776354"/>
            <a:ext cx="972113" cy="48428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t>工程应用</a:t>
            </a:r>
          </a:p>
        </p:txBody>
      </p:sp>
      <p:sp>
        <p:nvSpPr>
          <p:cNvPr id="34" name="矩形 33">
            <a:extLst>
              <a:ext uri="{FF2B5EF4-FFF2-40B4-BE49-F238E27FC236}">
                <a16:creationId xmlns:a16="http://schemas.microsoft.com/office/drawing/2014/main" id="{B5F1F7B3-2F15-4918-AC2F-5A963834A9B9}"/>
              </a:ext>
            </a:extLst>
          </p:cNvPr>
          <p:cNvSpPr/>
          <p:nvPr/>
        </p:nvSpPr>
        <p:spPr>
          <a:xfrm>
            <a:off x="6229350" y="2764937"/>
            <a:ext cx="2533650" cy="1474166"/>
          </a:xfrm>
          <a:prstGeom prst="rect">
            <a:avLst/>
          </a:prstGeom>
          <a:noFill/>
          <a:ln w="25400">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B023DFA4-89BC-4AAB-99E0-31C651EEAA61}"/>
              </a:ext>
            </a:extLst>
          </p:cNvPr>
          <p:cNvSpPr/>
          <p:nvPr/>
        </p:nvSpPr>
        <p:spPr>
          <a:xfrm>
            <a:off x="8929483" y="2764937"/>
            <a:ext cx="3005342" cy="1474166"/>
          </a:xfrm>
          <a:prstGeom prst="rect">
            <a:avLst/>
          </a:prstGeom>
          <a:noFill/>
          <a:ln w="25400">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91DE98E0-397D-46D5-AD9D-BA288EA072AB}"/>
              </a:ext>
            </a:extLst>
          </p:cNvPr>
          <p:cNvSpPr/>
          <p:nvPr/>
        </p:nvSpPr>
        <p:spPr>
          <a:xfrm>
            <a:off x="3905251" y="4696532"/>
            <a:ext cx="7962900" cy="639194"/>
          </a:xfrm>
          <a:prstGeom prst="rect">
            <a:avLst/>
          </a:prstGeom>
          <a:noFill/>
          <a:ln w="25400">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8" name="箭头: 右 37">
            <a:extLst>
              <a:ext uri="{FF2B5EF4-FFF2-40B4-BE49-F238E27FC236}">
                <a16:creationId xmlns:a16="http://schemas.microsoft.com/office/drawing/2014/main" id="{0C77C6F0-1018-40F7-9FEE-04199F1954C4}"/>
              </a:ext>
            </a:extLst>
          </p:cNvPr>
          <p:cNvSpPr/>
          <p:nvPr/>
        </p:nvSpPr>
        <p:spPr>
          <a:xfrm rot="5400000">
            <a:off x="7186404" y="2214547"/>
            <a:ext cx="318499" cy="350583"/>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59DAC0D0-8C20-432E-BDC4-90364E42A9AF}"/>
              </a:ext>
            </a:extLst>
          </p:cNvPr>
          <p:cNvSpPr/>
          <p:nvPr/>
        </p:nvSpPr>
        <p:spPr>
          <a:xfrm rot="5400000">
            <a:off x="7369149" y="4297289"/>
            <a:ext cx="318499" cy="350583"/>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a:extLst>
              <a:ext uri="{FF2B5EF4-FFF2-40B4-BE49-F238E27FC236}">
                <a16:creationId xmlns:a16="http://schemas.microsoft.com/office/drawing/2014/main" id="{0D2352D0-C6DA-4F09-BD40-2D947349F9EB}"/>
              </a:ext>
            </a:extLst>
          </p:cNvPr>
          <p:cNvSpPr/>
          <p:nvPr/>
        </p:nvSpPr>
        <p:spPr>
          <a:xfrm rot="5400000">
            <a:off x="10287152" y="4297289"/>
            <a:ext cx="318499" cy="350583"/>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82CD6521-8A70-4263-B7E7-FDC300E54E41}"/>
              </a:ext>
            </a:extLst>
          </p:cNvPr>
          <p:cNvSpPr/>
          <p:nvPr/>
        </p:nvSpPr>
        <p:spPr>
          <a:xfrm rot="5400000">
            <a:off x="7219986" y="5421172"/>
            <a:ext cx="318499" cy="350583"/>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a:extLst>
              <a:ext uri="{FF2B5EF4-FFF2-40B4-BE49-F238E27FC236}">
                <a16:creationId xmlns:a16="http://schemas.microsoft.com/office/drawing/2014/main" id="{36891A3C-CDD2-40FA-9DE8-B05454C91903}"/>
              </a:ext>
            </a:extLst>
          </p:cNvPr>
          <p:cNvSpPr/>
          <p:nvPr/>
        </p:nvSpPr>
        <p:spPr>
          <a:xfrm>
            <a:off x="5593295" y="5798658"/>
            <a:ext cx="3504715" cy="76464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2200" dirty="0"/>
              <a:t>基于岩层电性差异的油型气涌出危险性评价方法</a:t>
            </a:r>
          </a:p>
        </p:txBody>
      </p:sp>
      <p:sp>
        <p:nvSpPr>
          <p:cNvPr id="45" name="矩形: 圆角 44">
            <a:extLst>
              <a:ext uri="{FF2B5EF4-FFF2-40B4-BE49-F238E27FC236}">
                <a16:creationId xmlns:a16="http://schemas.microsoft.com/office/drawing/2014/main" id="{64619AA4-9AD5-44B8-8AAB-3EE34AE479BD}"/>
              </a:ext>
            </a:extLst>
          </p:cNvPr>
          <p:cNvSpPr/>
          <p:nvPr/>
        </p:nvSpPr>
        <p:spPr>
          <a:xfrm>
            <a:off x="4038600" y="2867025"/>
            <a:ext cx="922382" cy="130099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t>煤岩体孔隙分布及渗透性能测试</a:t>
            </a:r>
          </a:p>
        </p:txBody>
      </p:sp>
      <p:sp>
        <p:nvSpPr>
          <p:cNvPr id="46" name="矩形 45">
            <a:extLst>
              <a:ext uri="{FF2B5EF4-FFF2-40B4-BE49-F238E27FC236}">
                <a16:creationId xmlns:a16="http://schemas.microsoft.com/office/drawing/2014/main" id="{2AB17B8C-78F5-4F8F-BA9B-0ADF1813B1BE}"/>
              </a:ext>
            </a:extLst>
          </p:cNvPr>
          <p:cNvSpPr/>
          <p:nvPr/>
        </p:nvSpPr>
        <p:spPr>
          <a:xfrm>
            <a:off x="3886200" y="2764937"/>
            <a:ext cx="2228849" cy="1474166"/>
          </a:xfrm>
          <a:prstGeom prst="rect">
            <a:avLst/>
          </a:prstGeom>
          <a:noFill/>
          <a:ln w="25400">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7" name="箭头: 右 46">
            <a:extLst>
              <a:ext uri="{FF2B5EF4-FFF2-40B4-BE49-F238E27FC236}">
                <a16:creationId xmlns:a16="http://schemas.microsoft.com/office/drawing/2014/main" id="{ADEE1656-28CF-4AFA-A6CC-3575BC7E7117}"/>
              </a:ext>
            </a:extLst>
          </p:cNvPr>
          <p:cNvSpPr/>
          <p:nvPr/>
        </p:nvSpPr>
        <p:spPr>
          <a:xfrm rot="5400000">
            <a:off x="4825974" y="4297289"/>
            <a:ext cx="318499" cy="350583"/>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C2939F7D-DB3E-4F61-B95E-08238657E513}"/>
              </a:ext>
            </a:extLst>
          </p:cNvPr>
          <p:cNvSpPr/>
          <p:nvPr/>
        </p:nvSpPr>
        <p:spPr>
          <a:xfrm>
            <a:off x="4454894" y="4776354"/>
            <a:ext cx="972113" cy="48428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t>物理实验</a:t>
            </a:r>
          </a:p>
        </p:txBody>
      </p:sp>
      <p:sp>
        <p:nvSpPr>
          <p:cNvPr id="53" name="圆角矩形 1766">
            <a:extLst>
              <a:ext uri="{FF2B5EF4-FFF2-40B4-BE49-F238E27FC236}">
                <a16:creationId xmlns:a16="http://schemas.microsoft.com/office/drawing/2014/main" id="{FA9589E8-2E19-42C7-8DE1-08E6F2368DDB}"/>
              </a:ext>
            </a:extLst>
          </p:cNvPr>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54" name="矩形 53">
            <a:extLst>
              <a:ext uri="{FF2B5EF4-FFF2-40B4-BE49-F238E27FC236}">
                <a16:creationId xmlns:a16="http://schemas.microsoft.com/office/drawing/2014/main" id="{2DAF9808-698E-4081-88F1-E1B850DAE856}"/>
              </a:ext>
            </a:extLst>
          </p:cNvPr>
          <p:cNvSpPr/>
          <p:nvPr/>
        </p:nvSpPr>
        <p:spPr>
          <a:xfrm>
            <a:off x="3265998" y="284299"/>
            <a:ext cx="2258501" cy="461661"/>
          </a:xfrm>
          <a:prstGeom prst="rect">
            <a:avLst/>
          </a:prstGeom>
        </p:spPr>
        <p:txBody>
          <a:bodyPr wrap="squar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Introduction</a:t>
            </a:r>
          </a:p>
        </p:txBody>
      </p:sp>
      <p:sp>
        <p:nvSpPr>
          <p:cNvPr id="55" name="圆角矩形 1769">
            <a:extLst>
              <a:ext uri="{FF2B5EF4-FFF2-40B4-BE49-F238E27FC236}">
                <a16:creationId xmlns:a16="http://schemas.microsoft.com/office/drawing/2014/main" id="{5FF98A97-D09D-41B3-A1EE-40DA0DB5802F}"/>
              </a:ext>
            </a:extLst>
          </p:cNvPr>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Freeform 96">
            <a:extLst>
              <a:ext uri="{FF2B5EF4-FFF2-40B4-BE49-F238E27FC236}">
                <a16:creationId xmlns:a16="http://schemas.microsoft.com/office/drawing/2014/main" id="{EBC166D4-1C62-489D-AA49-D485AAE5762A}"/>
              </a:ext>
            </a:extLst>
          </p:cNvPr>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ndParaRPr>
          </a:p>
        </p:txBody>
      </p:sp>
      <p:sp>
        <p:nvSpPr>
          <p:cNvPr id="57" name="矩形 56">
            <a:extLst>
              <a:ext uri="{FF2B5EF4-FFF2-40B4-BE49-F238E27FC236}">
                <a16:creationId xmlns:a16="http://schemas.microsoft.com/office/drawing/2014/main" id="{26FE1B9E-C55B-4016-AF43-E626634E096C}"/>
              </a:ext>
            </a:extLst>
          </p:cNvPr>
          <p:cNvSpPr/>
          <p:nvPr/>
        </p:nvSpPr>
        <p:spPr>
          <a:xfrm>
            <a:off x="1142035" y="117040"/>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研究背景</a:t>
            </a:r>
            <a:endParaRPr lang="en-US" altLang="zh-CN" sz="2800" dirty="0">
              <a:solidFill>
                <a:srgbClr val="157E9F"/>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5954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flipV="1">
            <a:off x="1655763" y="857250"/>
            <a:ext cx="9017000" cy="50800"/>
          </a:xfrm>
          <a:prstGeom prst="rect">
            <a:avLst/>
          </a:prstGeom>
          <a:gradFill rotWithShape="1">
            <a:gsLst>
              <a:gs pos="0">
                <a:srgbClr val="FF00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lIns="0" tIns="0" rIns="0" bIns="0"/>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fontAlgn="base" hangingPunct="1">
              <a:spcBef>
                <a:spcPct val="50000"/>
              </a:spcBef>
              <a:spcAft>
                <a:spcPct val="0"/>
              </a:spcAft>
              <a:buNone/>
              <a:defRPr/>
            </a:pPr>
            <a:endParaRPr lang="zh-CN" altLang="zh-CN" sz="300">
              <a:solidFill>
                <a:srgbClr val="000000"/>
              </a:solidFill>
              <a:latin typeface="黑体" panose="02010609060101010101" pitchFamily="49" charset="-122"/>
              <a:ea typeface="黑体" panose="02010609060101010101" pitchFamily="49" charset="-122"/>
            </a:endParaRPr>
          </a:p>
        </p:txBody>
      </p:sp>
      <p:pic>
        <p:nvPicPr>
          <p:cNvPr id="10" name="Picture 11" descr="校徽">
            <a:extLst>
              <a:ext uri="{FF2B5EF4-FFF2-40B4-BE49-F238E27FC236}">
                <a16:creationId xmlns:a16="http://schemas.microsoft.com/office/drawing/2014/main" id="{2F4C40BD-6613-4A6A-8BC2-CF55AF472D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5764" y="1"/>
            <a:ext cx="875770" cy="87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651CCDE9-F16F-4225-A620-E61F40487840}"/>
              </a:ext>
            </a:extLst>
          </p:cNvPr>
          <p:cNvSpPr txBox="1"/>
          <p:nvPr/>
        </p:nvSpPr>
        <p:spPr>
          <a:xfrm>
            <a:off x="2743200" y="263566"/>
            <a:ext cx="4425696" cy="584775"/>
          </a:xfrm>
          <a:prstGeom prst="rect">
            <a:avLst/>
          </a:prstGeom>
          <a:noFill/>
        </p:spPr>
        <p:txBody>
          <a:bodyPr wrap="square" rtlCol="0">
            <a:spAutoFit/>
          </a:bodyPr>
          <a:lstStyle/>
          <a:p>
            <a:pPr defTabSz="457200">
              <a:defRPr/>
            </a:pPr>
            <a:r>
              <a:rPr lang="zh-CN" altLang="en-US" sz="3200" b="1" dirty="0">
                <a:solidFill>
                  <a:srgbClr val="FF0000"/>
                </a:solidFill>
                <a:latin typeface="华文行楷" panose="02010800040101010101" pitchFamily="2" charset="-122"/>
                <a:ea typeface="华文行楷" panose="02010800040101010101" pitchFamily="2" charset="-122"/>
              </a:rPr>
              <a:t>中国矿业大学</a:t>
            </a:r>
          </a:p>
        </p:txBody>
      </p:sp>
      <p:sp>
        <p:nvSpPr>
          <p:cNvPr id="11" name="矩形 10">
            <a:extLst>
              <a:ext uri="{FF2B5EF4-FFF2-40B4-BE49-F238E27FC236}">
                <a16:creationId xmlns:a16="http://schemas.microsoft.com/office/drawing/2014/main" id="{4B432611-7CAF-4C53-9262-183A6637C855}"/>
              </a:ext>
            </a:extLst>
          </p:cNvPr>
          <p:cNvSpPr/>
          <p:nvPr/>
        </p:nvSpPr>
        <p:spPr>
          <a:xfrm>
            <a:off x="1524000" y="1944688"/>
            <a:ext cx="9144000" cy="2339975"/>
          </a:xfrm>
          <a:prstGeom prst="rect">
            <a:avLst/>
          </a:prstGeom>
          <a:solidFill>
            <a:schemeClr val="accent1">
              <a:lumMod val="20000"/>
              <a:lumOff val="8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lnSpc>
                <a:spcPct val="130000"/>
              </a:lnSpc>
              <a:buClr>
                <a:srgbClr val="FF1301"/>
              </a:buClr>
              <a:defRPr/>
            </a:pPr>
            <a:r>
              <a:rPr lang="en-US" altLang="zh-CN" sz="2800" b="1" dirty="0">
                <a:solidFill>
                  <a:prstClr val="black"/>
                </a:solidFill>
                <a:latin typeface="微软雅黑" panose="020B0503020204020204" pitchFamily="34" charset="-122"/>
                <a:ea typeface="微软雅黑" panose="020B0503020204020204" pitchFamily="34" charset="-122"/>
              </a:rPr>
              <a:t>2 </a:t>
            </a:r>
            <a:r>
              <a:rPr lang="zh-CN" altLang="en-US" sz="2800" b="1" dirty="0">
                <a:solidFill>
                  <a:prstClr val="black"/>
                </a:solidFill>
                <a:latin typeface="微软雅黑" panose="020B0503020204020204" pitchFamily="34" charset="-122"/>
                <a:ea typeface="微软雅黑" panose="020B0503020204020204" pitchFamily="34" charset="-122"/>
              </a:rPr>
              <a:t>研究内容</a:t>
            </a:r>
          </a:p>
        </p:txBody>
      </p:sp>
      <p:sp>
        <p:nvSpPr>
          <p:cNvPr id="8" name="Rectangle 4">
            <a:extLst>
              <a:ext uri="{FF2B5EF4-FFF2-40B4-BE49-F238E27FC236}">
                <a16:creationId xmlns:a16="http://schemas.microsoft.com/office/drawing/2014/main" id="{D9744C48-6955-463B-8C1C-A725C32FB592}"/>
              </a:ext>
            </a:extLst>
          </p:cNvPr>
          <p:cNvSpPr>
            <a:spLocks noChangeArrowheads="1"/>
          </p:cNvSpPr>
          <p:nvPr/>
        </p:nvSpPr>
        <p:spPr bwMode="hidden">
          <a:xfrm>
            <a:off x="2289175" y="3960717"/>
            <a:ext cx="7613650" cy="68263"/>
          </a:xfrm>
          <a:prstGeom prst="rect">
            <a:avLst/>
          </a:prstGeom>
          <a:gradFill rotWithShape="1">
            <a:gsLst>
              <a:gs pos="43000">
                <a:srgbClr val="0070C0"/>
              </a:gs>
              <a:gs pos="100000">
                <a:srgbClr val="744D08">
                  <a:alpha val="0"/>
                </a:srgbClr>
              </a:gs>
            </a:gsLst>
            <a:path path="shape">
              <a:fillToRect l="50000" t="50000" r="50000" b="50000"/>
            </a:path>
          </a:gradFill>
          <a:ln>
            <a:noFill/>
          </a:ln>
        </p:spPr>
        <p:txBody>
          <a:bodyPr wrap="none" lIns="80147" tIns="40074" rIns="80147" bIns="40074" anchor="ctr"/>
          <a:lstStyle/>
          <a:p>
            <a:pPr eaLnBrk="0" hangingPunct="0">
              <a:defRPr/>
            </a:pPr>
            <a:endParaRPr lang="zh-CN" altLang="en-US" sz="1200" b="1">
              <a:solidFill>
                <a:srgbClr val="003366"/>
              </a:solidFill>
              <a:latin typeface="仿宋_GB2312"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18880212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9" name="矩形 1768"/>
          <p:cNvSpPr/>
          <p:nvPr/>
        </p:nvSpPr>
        <p:spPr>
          <a:xfrm>
            <a:off x="3515504" y="278302"/>
            <a:ext cx="1261876" cy="461661"/>
          </a:xfrm>
          <a:prstGeom prst="rect">
            <a:avLst/>
          </a:prstGeom>
        </p:spPr>
        <p:txBody>
          <a:bodyPr wrap="non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Methods</a:t>
            </a:r>
            <a:endParaRPr lang="en-US" altLang="zh-CN"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2723815"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煤岩体孔隙分布测试</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7F5017C1-9D31-4E66-8B67-1DD80650842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3346450"/>
            <a:ext cx="3603625" cy="3149600"/>
          </a:xfrm>
          <a:prstGeom prst="rect">
            <a:avLst/>
          </a:prstGeom>
          <a:noFill/>
          <a:ln>
            <a:noFill/>
          </a:ln>
        </p:spPr>
      </p:pic>
      <p:pic>
        <p:nvPicPr>
          <p:cNvPr id="11" name="图片 10">
            <a:extLst>
              <a:ext uri="{FF2B5EF4-FFF2-40B4-BE49-F238E27FC236}">
                <a16:creationId xmlns:a16="http://schemas.microsoft.com/office/drawing/2014/main" id="{9FAAF5FF-23A3-4DF2-BFBB-7309FDD978E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0810" y="3595687"/>
            <a:ext cx="4060190" cy="3062288"/>
          </a:xfrm>
          <a:prstGeom prst="rect">
            <a:avLst/>
          </a:prstGeom>
          <a:noFill/>
          <a:ln>
            <a:noFill/>
          </a:ln>
        </p:spPr>
      </p:pic>
      <p:pic>
        <p:nvPicPr>
          <p:cNvPr id="12" name="图片 11">
            <a:extLst>
              <a:ext uri="{FF2B5EF4-FFF2-40B4-BE49-F238E27FC236}">
                <a16:creationId xmlns:a16="http://schemas.microsoft.com/office/drawing/2014/main" id="{F90754AA-88F9-45CD-95B5-64D7BEAFBA7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6377" y="3552824"/>
            <a:ext cx="4345623" cy="3133725"/>
          </a:xfrm>
          <a:prstGeom prst="rect">
            <a:avLst/>
          </a:prstGeom>
          <a:noFill/>
          <a:ln>
            <a:noFill/>
          </a:ln>
        </p:spPr>
      </p:pic>
      <p:sp>
        <p:nvSpPr>
          <p:cNvPr id="13" name="文本框 12">
            <a:extLst>
              <a:ext uri="{FF2B5EF4-FFF2-40B4-BE49-F238E27FC236}">
                <a16:creationId xmlns:a16="http://schemas.microsoft.com/office/drawing/2014/main" id="{CA1FDE9A-600B-4731-A56E-DDA54E67F893}"/>
              </a:ext>
            </a:extLst>
          </p:cNvPr>
          <p:cNvSpPr txBox="1"/>
          <p:nvPr/>
        </p:nvSpPr>
        <p:spPr>
          <a:xfrm>
            <a:off x="619127" y="6443246"/>
            <a:ext cx="2505074" cy="338554"/>
          </a:xfrm>
          <a:prstGeom prst="rect">
            <a:avLst/>
          </a:prstGeom>
          <a:noFill/>
        </p:spPr>
        <p:txBody>
          <a:bodyPr wrap="square" rtlCol="0">
            <a:spAutoFit/>
          </a:bodyPr>
          <a:lstStyle/>
          <a:p>
            <a:r>
              <a:rPr lang="zh-CN" altLang="zh-CN" sz="1600" dirty="0">
                <a:effectLst/>
                <a:latin typeface="黑体" panose="02010609060101010101" pitchFamily="49" charset="-122"/>
                <a:ea typeface="黑体" panose="02010609060101010101" pitchFamily="49" charset="-122"/>
                <a:cs typeface="Times New Roman" panose="02020603050405020304" pitchFamily="18" charset="0"/>
              </a:rPr>
              <a:t>比表面积及孔径分析仪</a:t>
            </a:r>
            <a:endParaRPr lang="zh-CN" altLang="en-US" sz="1100" dirty="0">
              <a:latin typeface="黑体" panose="02010609060101010101" pitchFamily="49" charset="-122"/>
              <a:ea typeface="黑体" panose="02010609060101010101" pitchFamily="49" charset="-122"/>
            </a:endParaRPr>
          </a:p>
        </p:txBody>
      </p:sp>
      <p:sp>
        <p:nvSpPr>
          <p:cNvPr id="14" name="矩形 13">
            <a:extLst>
              <a:ext uri="{FF2B5EF4-FFF2-40B4-BE49-F238E27FC236}">
                <a16:creationId xmlns:a16="http://schemas.microsoft.com/office/drawing/2014/main" id="{6CD8C4D6-693A-45C7-A388-A4B7D0F81929}"/>
              </a:ext>
            </a:extLst>
          </p:cNvPr>
          <p:cNvSpPr/>
          <p:nvPr/>
        </p:nvSpPr>
        <p:spPr>
          <a:xfrm>
            <a:off x="488147" y="1712248"/>
            <a:ext cx="10532278" cy="1273871"/>
          </a:xfrm>
          <a:prstGeom prst="rect">
            <a:avLst/>
          </a:prstGeom>
        </p:spPr>
        <p:txBody>
          <a:bodyPr wrap="square" lIns="91436" tIns="45718" rIns="91436" bIns="45718">
            <a:spAutoFit/>
          </a:bodyPr>
          <a:lstStyle/>
          <a:p>
            <a:pPr marL="342900" indent="-342900">
              <a:lnSpc>
                <a:spcPct val="150000"/>
              </a:lnSpc>
              <a:buFont typeface="Wingdings" panose="05000000000000000000" pitchFamily="2" charset="2"/>
              <a:buChar char="Ø"/>
            </a:pPr>
            <a:r>
              <a:rPr lang="zh-CN" altLang="zh-CN" dirty="0">
                <a:solidFill>
                  <a:schemeClr val="tx1">
                    <a:lumMod val="75000"/>
                    <a:lumOff val="25000"/>
                  </a:schemeClr>
                </a:solidFill>
                <a:latin typeface="黑体" panose="02010609060101010101" pitchFamily="49" charset="-122"/>
                <a:ea typeface="黑体" panose="02010609060101010101" pitchFamily="49" charset="-122"/>
              </a:rPr>
              <a:t>孔径分布曲线显示在较小孔径范围内呈现显著峰值，表明具有数量众多的小孔结构</a:t>
            </a:r>
            <a:r>
              <a:rPr lang="zh-CN" altLang="en-US" dirty="0">
                <a:solidFill>
                  <a:schemeClr val="tx1">
                    <a:lumMod val="75000"/>
                    <a:lumOff val="25000"/>
                  </a:schemeClr>
                </a:solidFill>
                <a:latin typeface="黑体" panose="02010609060101010101" pitchFamily="49" charset="-122"/>
                <a:ea typeface="黑体" panose="02010609060101010101" pitchFamily="49" charset="-122"/>
              </a:rPr>
              <a:t>且</a:t>
            </a:r>
            <a:r>
              <a:rPr lang="zh-CN" altLang="zh-CN" dirty="0">
                <a:solidFill>
                  <a:schemeClr val="tx1">
                    <a:lumMod val="75000"/>
                    <a:lumOff val="25000"/>
                  </a:schemeClr>
                </a:solidFill>
                <a:latin typeface="黑体" panose="02010609060101010101" pitchFamily="49" charset="-122"/>
                <a:ea typeface="黑体" panose="02010609060101010101" pitchFamily="49" charset="-122"/>
              </a:rPr>
              <a:t>随着孔径的增加，孔体积与孔面积逐渐减少，表明大孔结构相对较少</a:t>
            </a:r>
            <a:endParaRPr lang="en-US" altLang="zh-CN" dirty="0">
              <a:solidFill>
                <a:schemeClr val="tx1">
                  <a:lumMod val="75000"/>
                  <a:lumOff val="25000"/>
                </a:schemeClr>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Ø"/>
            </a:pPr>
            <a:r>
              <a:rPr lang="zh-CN" altLang="en-US" dirty="0">
                <a:solidFill>
                  <a:srgbClr val="FF0000"/>
                </a:solidFill>
                <a:latin typeface="黑体" panose="02010609060101010101" pitchFamily="49" charset="-122"/>
                <a:ea typeface="黑体" panose="02010609060101010101" pitchFamily="49" charset="-122"/>
              </a:rPr>
              <a:t>现场煤样</a:t>
            </a:r>
            <a:r>
              <a:rPr lang="zh-CN" altLang="zh-CN" dirty="0">
                <a:solidFill>
                  <a:srgbClr val="FF0000"/>
                </a:solidFill>
                <a:latin typeface="黑体" panose="02010609060101010101" pitchFamily="49" charset="-122"/>
                <a:ea typeface="黑体" panose="02010609060101010101" pitchFamily="49" charset="-122"/>
              </a:rPr>
              <a:t>属于介孔材料，且整体孔隙尺度较小</a:t>
            </a:r>
            <a:endParaRPr lang="en-US" altLang="zh-CN" dirty="0">
              <a:solidFill>
                <a:srgbClr val="FF0000"/>
              </a:solidFill>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0D31F928-6E5C-44CF-9DFB-7F54B823C85D}"/>
              </a:ext>
            </a:extLst>
          </p:cNvPr>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6" name="圆角矩形 1766">
            <a:extLst>
              <a:ext uri="{FF2B5EF4-FFF2-40B4-BE49-F238E27FC236}">
                <a16:creationId xmlns:a16="http://schemas.microsoft.com/office/drawing/2014/main" id="{C6A87D63-5E17-4E51-85BB-EAE815424FD7}"/>
              </a:ext>
            </a:extLst>
          </p:cNvPr>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 name="圆角矩形 1769">
            <a:extLst>
              <a:ext uri="{FF2B5EF4-FFF2-40B4-BE49-F238E27FC236}">
                <a16:creationId xmlns:a16="http://schemas.microsoft.com/office/drawing/2014/main" id="{95FECB05-8AEE-4D4C-92BD-43719135F4DD}"/>
              </a:ext>
            </a:extLst>
          </p:cNvPr>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1BF6EC6A-DD8E-4989-B0B4-A8BB85BC7767}"/>
              </a:ext>
            </a:extLst>
          </p:cNvPr>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研究内容</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19" name="Freeform 96">
            <a:extLst>
              <a:ext uri="{FF2B5EF4-FFF2-40B4-BE49-F238E27FC236}">
                <a16:creationId xmlns:a16="http://schemas.microsoft.com/office/drawing/2014/main" id="{544A718B-4A18-4BC9-9582-157184D64656}"/>
              </a:ext>
            </a:extLst>
          </p:cNvPr>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Tree>
    <p:extLst>
      <p:ext uri="{BB962C8B-B14F-4D97-AF65-F5344CB8AC3E}">
        <p14:creationId xmlns:p14="http://schemas.microsoft.com/office/powerpoint/2010/main" val="113132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7|1.1|0.6|13.7"/>
</p:tagLst>
</file>

<file path=ppt/tags/tag2.xml><?xml version="1.0" encoding="utf-8"?>
<p:tagLst xmlns:a="http://schemas.openxmlformats.org/drawingml/2006/main" xmlns:r="http://schemas.openxmlformats.org/officeDocument/2006/relationships" xmlns:p="http://schemas.openxmlformats.org/presentationml/2006/main">
  <p:tag name="TIMING" val="|1.7|1.1|0.6|13.7"/>
</p:tagLst>
</file>

<file path=ppt/tags/tag3.xml><?xml version="1.0" encoding="utf-8"?>
<p:tagLst xmlns:a="http://schemas.openxmlformats.org/drawingml/2006/main" xmlns:r="http://schemas.openxmlformats.org/officeDocument/2006/relationships" xmlns:p="http://schemas.openxmlformats.org/presentationml/2006/main">
  <p:tag name="TIMING" val="|1.7|1.1|0.6|13.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17312</TotalTime>
  <Words>2252</Words>
  <Application>Microsoft Office PowerPoint</Application>
  <PresentationFormat>宽屏</PresentationFormat>
  <Paragraphs>194</Paragraphs>
  <Slides>27</Slides>
  <Notes>27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27</vt:i4>
      </vt:variant>
    </vt:vector>
  </HeadingPairs>
  <TitlesOfParts>
    <vt:vector size="40" baseType="lpstr">
      <vt:lpstr>方正清刻本悦宋简体</vt:lpstr>
      <vt:lpstr>仿宋_GB2312</vt:lpstr>
      <vt:lpstr>黑体</vt:lpstr>
      <vt:lpstr>华文行楷</vt:lpstr>
      <vt:lpstr>宋体</vt:lpstr>
      <vt:lpstr>微软雅黑</vt:lpstr>
      <vt:lpstr>Arial</vt:lpstr>
      <vt:lpstr>Calibri</vt:lpstr>
      <vt:lpstr>Calibri Light</vt:lpstr>
      <vt:lpstr>Segoe UI Semilight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MY</dc:creator>
  <cp:keywords>PPT之家www.52ppt.com; PPT之家</cp:keywords>
  <dc:description>http://www.52ppt.com</dc:description>
  <cp:lastModifiedBy>Kong Rui</cp:lastModifiedBy>
  <cp:revision>198</cp:revision>
  <dcterms:created xsi:type="dcterms:W3CDTF">2015-07-31T01:43:00Z</dcterms:created>
  <dcterms:modified xsi:type="dcterms:W3CDTF">2024-05-20T04:04:01Z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2052-10.1.0.5457</vt:lpwstr>
  </property>
</Properties>
</file>